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6" r:id="rId3"/>
    <p:sldId id="263" r:id="rId4"/>
    <p:sldId id="264" r:id="rId5"/>
    <p:sldId id="265" r:id="rId6"/>
    <p:sldId id="267" r:id="rId7"/>
    <p:sldId id="271" r:id="rId8"/>
    <p:sldId id="272" r:id="rId9"/>
    <p:sldId id="277" r:id="rId10"/>
    <p:sldId id="278" r:id="rId11"/>
    <p:sldId id="284" r:id="rId12"/>
    <p:sldId id="285" r:id="rId13"/>
    <p:sldId id="28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3F"/>
    <a:srgbClr val="85C22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E55C3-3938-456E-9359-67E9CB02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5425E5-D2A4-45BC-80F2-179CD5D0C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9E50A-E000-4450-ADCB-ABA2CF32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75A-A378-423F-B739-B7370A73294C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BB7BDE-0902-42FE-8091-FA51F71E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9EF655-10B0-4C92-84BA-744FCA0E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816B-A200-4388-A532-59AED42B9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8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0EF57-AFE8-45C1-990A-EAE6287C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BD65BE-CE22-42B4-B5F4-A7DFE15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D301F2-D320-45ED-BD26-39973A1B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75A-A378-423F-B739-B7370A73294C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0796C9-627A-4BD8-9AC4-92F8CF50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354180-EB81-4CA3-BEFD-0CEC56C1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816B-A200-4388-A532-59AED42B9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6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1D4DE1-C39D-478D-9F0F-5B9FA741E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A3B7FA-FD44-43A9-971A-DBDA50DF9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24DAC5-4E0C-4C48-B21D-D547DFAB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75A-A378-423F-B739-B7370A73294C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3BFFA-D01C-4E5F-8148-0D2CEEBD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D65F6-7214-4AD9-9FF5-0E62B8D4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816B-A200-4388-A532-59AED42B9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3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BC018-7A0E-4803-9667-C2CF7675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3CAB74-5DAF-4651-81D0-18DD8735E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34CE1-47ED-47BA-A26F-94BF8338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75A-A378-423F-B739-B7370A73294C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F07180-CC12-4E39-B12A-A2C00435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F7042C-1AA7-4E70-ABD1-F2C74F24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816B-A200-4388-A532-59AED42B9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6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2E39E-A2B9-4284-B42F-FEEE79E2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940E70-6E01-447E-8F16-8909F1B64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2B4289-B3FD-44A1-927D-F138A495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75A-A378-423F-B739-B7370A73294C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DB7E3-D087-4895-8662-1C55BE5C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3DD0B0-8455-476C-ABA9-C157F82A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816B-A200-4388-A532-59AED42B9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7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32BE4-C31E-48D6-A87C-2AA2A5A9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1DE36-4EDB-4097-894A-C31A31C69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23D3A4-56C0-4020-8CAC-B821B3A01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12816-E182-4326-B0B0-A3CE0D27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75A-A378-423F-B739-B7370A73294C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2490D-E525-4F06-87FC-4CAF62F8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C00841-B118-474D-AE82-9D67D7E2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816B-A200-4388-A532-59AED42B9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8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37B39-5906-41CD-B5AF-9B41A9E4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BB5A2E-5685-4399-8289-6763F7059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3C1025-E227-4987-B0CE-629CA7A1F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B27756-2A84-45F3-815A-1F6213423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2F4861-F570-4912-B5C6-D6F237730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8C4450-037E-4BDA-B26B-89776EB4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75A-A378-423F-B739-B7370A73294C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9F39CD-ADC4-4B4F-9FE9-53E181C8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A01F7B-8C73-49F4-B2C9-399B86F0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816B-A200-4388-A532-59AED42B9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9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95E51-E3C7-4094-BE24-852EDE01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D99552-FB71-468E-A598-9F1A7EAE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75A-A378-423F-B739-B7370A73294C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4E109F-BFEB-4F1C-8267-B51F6F5D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7D2E5F-CCE2-40D4-A8A6-259B63D3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816B-A200-4388-A532-59AED42B9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2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E051EE-CFC6-47C7-9114-04D72464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75A-A378-423F-B739-B7370A73294C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9E4A7-A3C7-4C6A-B6C2-A4112480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9FF7FF-88E6-4246-AC27-E3019F8C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816B-A200-4388-A532-59AED42B9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5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C5A50-BA03-4EED-93B3-0774CA1C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F876D-82AF-4A68-8F25-3FECA266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02AB92-FC07-42A0-8BCD-1800C74E2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623AFC-7718-4DAB-9868-660A37C1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75A-A378-423F-B739-B7370A73294C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DEE5F1-26DE-4022-8327-DC6C80E2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EC6BE6-3358-4CC4-9A2A-113D5520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816B-A200-4388-A532-59AED42B9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0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74A63-9BE5-4AB8-A484-839D6F02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9C5BD3-F03F-453A-85B3-C866B299F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EB6B1A-5F25-4162-A76D-AD7220A2E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4BF166-FF5E-4308-A6A1-2265D960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875A-A378-423F-B739-B7370A73294C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D51BE0-86CE-4E0D-BBAC-65959DB3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F7AEA7-7CAF-41D0-8AA5-653DE5BD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816B-A200-4388-A532-59AED42B9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5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97271-8753-4297-BB11-CA94AA84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0DB9D7-6B89-4411-BF50-C6E81FE3F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E74F7C-4779-45BE-B805-A437411FA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4875A-A378-423F-B739-B7370A73294C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06B0B-B077-4FC3-B1D4-2055A1EBE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E6542C-FA5C-432B-8A46-349D6D1F6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5816B-A200-4388-A532-59AED42B9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4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lavdetyah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hyperlink" Target="https://dar16.ru/" TargetMode="External"/><Relationship Id="rId4" Type="http://schemas.openxmlformats.org/officeDocument/2006/relationships/hyperlink" Target="mailto:cnr116@ya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hyperlink" Target="https://chudodeti116.ru/" TargetMode="External"/><Relationship Id="rId4" Type="http://schemas.openxmlformats.org/officeDocument/2006/relationships/hyperlink" Target="mailto:asy76@mail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vezdafond.ru/442f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s://sobes.tatarstan.ru/gauso-reabilitatsionniy-tsentr-dlya-detey-i-631811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cdpov.Istoknad-arsk@tatar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sobes.tatarstan.ru/gauso-reabilitatsionniy-tsentr-dlya-detey-i-631816.htm" TargetMode="External"/><Relationship Id="rId4" Type="http://schemas.openxmlformats.org/officeDocument/2006/relationships/hyperlink" Target="mailto:Rcdpov.Vozrozh-bugul@tatar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sobes.tatarstan.ru/gauso-reabilitatsionniy-tsentr-dlya-detey-i-631819.htm" TargetMode="External"/><Relationship Id="rId4" Type="http://schemas.openxmlformats.org/officeDocument/2006/relationships/hyperlink" Target="mailto:Rcdpov.Astra-elabuga@tatar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hyperlink" Target="https://sobes.tatarstan.ru/gauso-reabilitatsionniy-tsentr-dlya-detey-i-631825.htm" TargetMode="External"/><Relationship Id="rId4" Type="http://schemas.openxmlformats.org/officeDocument/2006/relationships/hyperlink" Target="mailto:Rcdpov.Doveriye-zeld@tatar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s://sobes.tatarstan.ru/gauso-reabilitatsionniy-tsentr-dlya-detey-i-631843.htm" TargetMode="External"/><Relationship Id="rId4" Type="http://schemas.openxmlformats.org/officeDocument/2006/relationships/hyperlink" Target="mailto:Rcdpov.Laishevo@tatar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sobes.tatarstan.ru/gauso-reabilitatsionniy-tsentr-dlya-detey-i-631828.htm" TargetMode="External"/><Relationship Id="rId4" Type="http://schemas.openxmlformats.org/officeDocument/2006/relationships/hyperlink" Target="mailto:Rcdpov.Solnechnyy-kz@tatar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sobes.tatarstan.ru/gbu-reabilitatsionniy-tsentr-dlya-detey-i.htm" TargetMode="External"/><Relationship Id="rId4" Type="http://schemas.openxmlformats.org/officeDocument/2006/relationships/hyperlink" Target="mailto:Rcdpov.Aprel-kzn@tatar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fsilavdetyah@yandex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silavdetyah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6">
              <a:lumMod val="40000"/>
              <a:lumOff val="60000"/>
            </a:schemeClr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A111DF-AD2A-4966-B365-1551782154E2}"/>
              </a:ext>
            </a:extLst>
          </p:cNvPr>
          <p:cNvSpPr/>
          <p:nvPr/>
        </p:nvSpPr>
        <p:spPr>
          <a:xfrm>
            <a:off x="1501819" y="2322831"/>
            <a:ext cx="8245151" cy="2584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rgbClr val="0092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899" y="578187"/>
            <a:ext cx="9373092" cy="31700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0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Каталог организаций- участников пилотного проекта по оказанию услуг по комплексной реабилитации и абилитации детей-инвалидов </a:t>
            </a:r>
            <a:r>
              <a:rPr lang="ru-RU" sz="40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Республике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12012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E6C9B08-66E8-436B-A80B-E2615509DD99}"/>
              </a:ext>
            </a:extLst>
          </p:cNvPr>
          <p:cNvSpPr txBox="1">
            <a:spLocks/>
          </p:cNvSpPr>
          <p:nvPr/>
        </p:nvSpPr>
        <p:spPr>
          <a:xfrm>
            <a:off x="4984636" y="1050993"/>
            <a:ext cx="6845038" cy="2228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Основной профиль работы - социальная реабилитация и психолого-педагогическая коррекция детей с детским церебральным параличом (ДЦП) и другими неврологическими заболеваниями. В рамках указанной деятельности оказываются социально-медицинские, социально-педагогические, социально-психологические услуги. Преимущественно в индивидуальном формате,  дети занимаются с логопедами, дефектологами, коррекционными педагогами, психологами, инструкторами ЛФК,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нейропсихологом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получают сеансы массажа, рефлексотерапии, мануальной терапии, консультации невролога и ортопеда-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ортезиста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Проводятся групповые музыкальные занятия, арт-терапия, занятия в сенсорной комнате стимуляции и разгрузки.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ECAB4F5-5235-4A64-ACF0-B350C5066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" y="3846771"/>
            <a:ext cx="4152249" cy="278262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6E97740-1ABA-480E-B677-516B1373EA35}"/>
              </a:ext>
            </a:extLst>
          </p:cNvPr>
          <p:cNvSpPr txBox="1">
            <a:spLocks/>
          </p:cNvSpPr>
          <p:nvPr/>
        </p:nvSpPr>
        <p:spPr>
          <a:xfrm>
            <a:off x="4984636" y="3813418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Казань,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пр-кт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Победы, дом 142, оф. 1205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C963762-6B9C-4CB6-8696-A314B69F07FA}"/>
              </a:ext>
            </a:extLst>
          </p:cNvPr>
          <p:cNvSpPr txBox="1">
            <a:spLocks/>
          </p:cNvSpPr>
          <p:nvPr/>
        </p:nvSpPr>
        <p:spPr>
          <a:xfrm>
            <a:off x="4984636" y="418626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89196264868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F1A2A532-8534-4D78-9552-EB497D6735BE}"/>
              </a:ext>
            </a:extLst>
          </p:cNvPr>
          <p:cNvSpPr txBox="1">
            <a:spLocks/>
          </p:cNvSpPr>
          <p:nvPr/>
        </p:nvSpPr>
        <p:spPr>
          <a:xfrm>
            <a:off x="4984636" y="4559112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izumrudniygorod2016@yandex.ru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E9BF7CDA-3821-4065-90F2-0B9A2E4F7D6C}"/>
              </a:ext>
            </a:extLst>
          </p:cNvPr>
          <p:cNvSpPr txBox="1">
            <a:spLocks/>
          </p:cNvSpPr>
          <p:nvPr/>
        </p:nvSpPr>
        <p:spPr>
          <a:xfrm>
            <a:off x="4984636" y="5425112"/>
            <a:ext cx="705185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и QR-код для получения подробной информации</a:t>
            </a:r>
            <a:endParaRPr lang="ru-RU" sz="16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79D40-6722-4F06-B9E9-3D5F529FC296}"/>
              </a:ext>
            </a:extLst>
          </p:cNvPr>
          <p:cNvSpPr txBox="1"/>
          <p:nvPr/>
        </p:nvSpPr>
        <p:spPr>
          <a:xfrm>
            <a:off x="4984636" y="4931958"/>
            <a:ext cx="6845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ФИО руководителя: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Овсиенко Любовь Васильевна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FD907D06-CCB5-4DD2-8C4C-4A1BD1D17E4A}"/>
              </a:ext>
            </a:extLst>
          </p:cNvPr>
          <p:cNvCxnSpPr>
            <a:cxnSpLocks/>
          </p:cNvCxnSpPr>
          <p:nvPr/>
        </p:nvCxnSpPr>
        <p:spPr>
          <a:xfrm>
            <a:off x="9667875" y="5797959"/>
            <a:ext cx="1015063" cy="4455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6CCFC4D-E095-4AD4-AD4E-DC08EC5ECCE0}"/>
              </a:ext>
            </a:extLst>
          </p:cNvPr>
          <p:cNvSpPr txBox="1">
            <a:spLocks/>
          </p:cNvSpPr>
          <p:nvPr/>
        </p:nvSpPr>
        <p:spPr>
          <a:xfrm>
            <a:off x="4984636" y="3175254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обслуживания: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полустационарная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48C8D5F-427C-41E8-8B64-F9181530A1C2}"/>
              </a:ext>
            </a:extLst>
          </p:cNvPr>
          <p:cNvSpPr txBox="1">
            <a:spLocks/>
          </p:cNvSpPr>
          <p:nvPr/>
        </p:nvSpPr>
        <p:spPr>
          <a:xfrm>
            <a:off x="4984636" y="775256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Общая информация: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ердце 23">
            <a:extLst>
              <a:ext uri="{FF2B5EF4-FFF2-40B4-BE49-F238E27FC236}">
                <a16:creationId xmlns:a16="http://schemas.microsoft.com/office/drawing/2014/main" id="{8A8CD597-FD4A-48DD-81AE-F6F74495655C}"/>
              </a:ext>
            </a:extLst>
          </p:cNvPr>
          <p:cNvSpPr/>
          <p:nvPr/>
        </p:nvSpPr>
        <p:spPr>
          <a:xfrm>
            <a:off x="1337369" y="4589960"/>
            <a:ext cx="197817" cy="168772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93A46126-DEE4-48C3-8644-0CD2059DD12D}"/>
              </a:ext>
            </a:extLst>
          </p:cNvPr>
          <p:cNvSpPr txBox="1">
            <a:spLocks/>
          </p:cNvSpPr>
          <p:nvPr/>
        </p:nvSpPr>
        <p:spPr>
          <a:xfrm>
            <a:off x="1145193" y="4762183"/>
            <a:ext cx="941185" cy="209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  <a:endParaRPr lang="ru-RU" sz="10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07A6F1AB-142B-4E8B-AD23-C751E199B0F5}"/>
              </a:ext>
            </a:extLst>
          </p:cNvPr>
          <p:cNvSpPr txBox="1">
            <a:spLocks/>
          </p:cNvSpPr>
          <p:nvPr/>
        </p:nvSpPr>
        <p:spPr>
          <a:xfrm>
            <a:off x="111972" y="86082"/>
            <a:ext cx="11159407" cy="5813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«КАЗАНСКИЙ ЦЕНТР РАЗВИТИЯ РЕАБИЛИТАЦИИ И АБИЛИТАЦИИ»</a:t>
            </a:r>
            <a:endParaRPr lang="ru-RU" sz="1600" dirty="0">
              <a:solidFill>
                <a:srgbClr val="00923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1E032EAC-45CC-41D0-9FC5-7CC72F64FC74}"/>
              </a:ext>
            </a:extLst>
          </p:cNvPr>
          <p:cNvSpPr txBox="1">
            <a:spLocks/>
          </p:cNvSpPr>
          <p:nvPr/>
        </p:nvSpPr>
        <p:spPr>
          <a:xfrm>
            <a:off x="4984636" y="335462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частная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1012363-3CD2-43FD-B68A-E47EB15D254C}"/>
              </a:ext>
            </a:extLst>
          </p:cNvPr>
          <p:cNvCxnSpPr>
            <a:cxnSpLocks/>
          </p:cNvCxnSpPr>
          <p:nvPr/>
        </p:nvCxnSpPr>
        <p:spPr>
          <a:xfrm>
            <a:off x="4777273" y="922528"/>
            <a:ext cx="0" cy="5935472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F57689D8-9FD4-49A3-9712-0085E2E1C12A}"/>
              </a:ext>
            </a:extLst>
          </p:cNvPr>
          <p:cNvCxnSpPr>
            <a:cxnSpLocks/>
          </p:cNvCxnSpPr>
          <p:nvPr/>
        </p:nvCxnSpPr>
        <p:spPr>
          <a:xfrm>
            <a:off x="0" y="3639985"/>
            <a:ext cx="12192000" cy="0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0" y="775257"/>
            <a:ext cx="4419036" cy="265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544" y="5533833"/>
            <a:ext cx="1142411" cy="11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4C7CBF-1A66-443D-B50F-FB8A53BC7C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74" y="5694366"/>
            <a:ext cx="939600" cy="939600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E6C9B08-66E8-436B-A80B-E2615509DD99}"/>
              </a:ext>
            </a:extLst>
          </p:cNvPr>
          <p:cNvSpPr txBox="1">
            <a:spLocks/>
          </p:cNvSpPr>
          <p:nvPr/>
        </p:nvSpPr>
        <p:spPr>
          <a:xfrm>
            <a:off x="4984635" y="1050993"/>
            <a:ext cx="7051855" cy="2228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 с ограниченной ответственностью «Межрегиональный центр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нейрологии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и речи “ЛОГОС”» (далее – ООО «МЦНР ЛОГОС») — это современная специализированная организация, оказывающая медицинские и социальные услуги детям и взрослым в сфере неврологии, логопедии, реабилитации и развития речи.</a:t>
            </a:r>
          </a:p>
          <a:p>
            <a:pPr algn="l"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ООО «МЦНР ЛОГОС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Диагностика и коррекция нарушений речевого развития у детей;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Реабилитация пациентов с заболеваниями нервной системы;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Медицинская и психологическая помощь детям и взрослым;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детей к школе по программам адаптации и раннего развития;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Физическое и моторное развитие через адаптивную физическую культуру и терапевтические методики;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досуговых и развивающих мероприятий для детей с особыми образовательными и медицинскими потребностями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ECAB4F5-5235-4A64-ACF0-B350C5066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" y="3846771"/>
            <a:ext cx="4152249" cy="278262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6E97740-1ABA-480E-B677-516B1373EA35}"/>
              </a:ext>
            </a:extLst>
          </p:cNvPr>
          <p:cNvSpPr txBox="1">
            <a:spLocks/>
          </p:cNvSpPr>
          <p:nvPr/>
        </p:nvSpPr>
        <p:spPr>
          <a:xfrm>
            <a:off x="4984636" y="3813418"/>
            <a:ext cx="72073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Нижнекамск, пр. Шинников, д.38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C963762-6B9C-4CB6-8696-A314B69F07FA}"/>
              </a:ext>
            </a:extLst>
          </p:cNvPr>
          <p:cNvSpPr txBox="1">
            <a:spLocks/>
          </p:cNvSpPr>
          <p:nvPr/>
        </p:nvSpPr>
        <p:spPr>
          <a:xfrm>
            <a:off x="4984636" y="418626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(8555) 44-83-43,89276767655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F1A2A532-8534-4D78-9552-EB497D6735BE}"/>
              </a:ext>
            </a:extLst>
          </p:cNvPr>
          <p:cNvSpPr txBox="1">
            <a:spLocks/>
          </p:cNvSpPr>
          <p:nvPr/>
        </p:nvSpPr>
        <p:spPr>
          <a:xfrm>
            <a:off x="4984636" y="4559112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cnr116@ya.ru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E9BF7CDA-3821-4065-90F2-0B9A2E4F7D6C}"/>
              </a:ext>
            </a:extLst>
          </p:cNvPr>
          <p:cNvSpPr txBox="1">
            <a:spLocks/>
          </p:cNvSpPr>
          <p:nvPr/>
        </p:nvSpPr>
        <p:spPr>
          <a:xfrm>
            <a:off x="4984636" y="5425112"/>
            <a:ext cx="705185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и QR-код для получения подробной информации</a:t>
            </a:r>
            <a:endParaRPr lang="ru-RU" sz="16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79D40-6722-4F06-B9E9-3D5F529FC296}"/>
              </a:ext>
            </a:extLst>
          </p:cNvPr>
          <p:cNvSpPr txBox="1"/>
          <p:nvPr/>
        </p:nvSpPr>
        <p:spPr>
          <a:xfrm>
            <a:off x="4984636" y="4931958"/>
            <a:ext cx="6845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ФИО руководителя: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Загретдинов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Адель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Линнарович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FD907D06-CCB5-4DD2-8C4C-4A1BD1D17E4A}"/>
              </a:ext>
            </a:extLst>
          </p:cNvPr>
          <p:cNvCxnSpPr>
            <a:cxnSpLocks/>
          </p:cNvCxnSpPr>
          <p:nvPr/>
        </p:nvCxnSpPr>
        <p:spPr>
          <a:xfrm>
            <a:off x="9667875" y="5797959"/>
            <a:ext cx="1015063" cy="4455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6CCFC4D-E095-4AD4-AD4E-DC08EC5ECCE0}"/>
              </a:ext>
            </a:extLst>
          </p:cNvPr>
          <p:cNvSpPr txBox="1">
            <a:spLocks/>
          </p:cNvSpPr>
          <p:nvPr/>
        </p:nvSpPr>
        <p:spPr>
          <a:xfrm>
            <a:off x="4984636" y="3175254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обслуживания: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полустационарная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48C8D5F-427C-41E8-8B64-F9181530A1C2}"/>
              </a:ext>
            </a:extLst>
          </p:cNvPr>
          <p:cNvSpPr txBox="1">
            <a:spLocks/>
          </p:cNvSpPr>
          <p:nvPr/>
        </p:nvSpPr>
        <p:spPr>
          <a:xfrm>
            <a:off x="4984636" y="775256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Общая информация: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07A6F1AB-142B-4E8B-AD23-C751E199B0F5}"/>
              </a:ext>
            </a:extLst>
          </p:cNvPr>
          <p:cNvSpPr txBox="1">
            <a:spLocks/>
          </p:cNvSpPr>
          <p:nvPr/>
        </p:nvSpPr>
        <p:spPr>
          <a:xfrm>
            <a:off x="111974" y="86082"/>
            <a:ext cx="8976042" cy="5813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«Межрегиональный Центр Неврологии Речи «ЛОГОС»</a:t>
            </a:r>
            <a:endParaRPr lang="ru-RU" sz="1600" dirty="0">
              <a:solidFill>
                <a:srgbClr val="00923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ердце 23">
            <a:extLst>
              <a:ext uri="{FF2B5EF4-FFF2-40B4-BE49-F238E27FC236}">
                <a16:creationId xmlns:a16="http://schemas.microsoft.com/office/drawing/2014/main" id="{F58596E2-C5B2-48E6-B26E-80A9F893D1B6}"/>
              </a:ext>
            </a:extLst>
          </p:cNvPr>
          <p:cNvSpPr/>
          <p:nvPr/>
        </p:nvSpPr>
        <p:spPr>
          <a:xfrm>
            <a:off x="2856607" y="4867025"/>
            <a:ext cx="197817" cy="168772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D9751FC2-358A-4C7F-809F-3A2B5E2AB512}"/>
              </a:ext>
            </a:extLst>
          </p:cNvPr>
          <p:cNvSpPr txBox="1">
            <a:spLocks/>
          </p:cNvSpPr>
          <p:nvPr/>
        </p:nvSpPr>
        <p:spPr>
          <a:xfrm>
            <a:off x="2579068" y="5045256"/>
            <a:ext cx="1235694" cy="209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Нижнекамск</a:t>
            </a:r>
            <a:endParaRPr lang="ru-RU" sz="10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371F6E-178B-4FAC-AAAF-63F2431C76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1"/>
          <a:stretch/>
        </p:blipFill>
        <p:spPr>
          <a:xfrm>
            <a:off x="0" y="889609"/>
            <a:ext cx="4777272" cy="268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91E7D59C-FB2C-4392-912B-7739D1FEA50B}"/>
              </a:ext>
            </a:extLst>
          </p:cNvPr>
          <p:cNvSpPr txBox="1">
            <a:spLocks/>
          </p:cNvSpPr>
          <p:nvPr/>
        </p:nvSpPr>
        <p:spPr>
          <a:xfrm>
            <a:off x="4984636" y="335462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частная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0B3542A-176F-4FC0-9D9A-01B6EB669E45}"/>
              </a:ext>
            </a:extLst>
          </p:cNvPr>
          <p:cNvCxnSpPr>
            <a:cxnSpLocks/>
          </p:cNvCxnSpPr>
          <p:nvPr/>
        </p:nvCxnSpPr>
        <p:spPr>
          <a:xfrm>
            <a:off x="4777273" y="922528"/>
            <a:ext cx="0" cy="5935472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A1A7382-B5BC-4FF5-BB05-E6B8A26B298B}"/>
              </a:ext>
            </a:extLst>
          </p:cNvPr>
          <p:cNvCxnSpPr>
            <a:cxnSpLocks/>
          </p:cNvCxnSpPr>
          <p:nvPr/>
        </p:nvCxnSpPr>
        <p:spPr>
          <a:xfrm>
            <a:off x="0" y="3639985"/>
            <a:ext cx="12192000" cy="0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0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365C51-ACCB-4170-9DA4-3E763964BD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74" y="5694366"/>
            <a:ext cx="939600" cy="939600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E6C9B08-66E8-436B-A80B-E2615509DD99}"/>
              </a:ext>
            </a:extLst>
          </p:cNvPr>
          <p:cNvSpPr txBox="1">
            <a:spLocks/>
          </p:cNvSpPr>
          <p:nvPr/>
        </p:nvSpPr>
        <p:spPr>
          <a:xfrm>
            <a:off x="4984635" y="1050993"/>
            <a:ext cx="6919427" cy="2228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АНО «Центр лечебной педагогики «Чудо-Дети» работает с 2014 года.</a:t>
            </a:r>
          </a:p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Целью Центра является создание условий для коррекционно-реабилитационно-педагогической поддержки детей с тяжелыми ментальными нарушениями: РАС, с тяжелыми ментальными нарушениями, с расстройствами поведенческого спектра, с Синдромом Дауна, с задержкой психического развития и т.д.</a:t>
            </a:r>
          </a:p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Специалисты проводят следующие занятия: сенсорная интеграция, нейро-коррекция, музыкальные занятия на ударных инструментах, сказкотерапия,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барабанотерапия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арт-терапия, логопедические и дефектологические занятия, занятия по ЛФК, занятия в кулинарной и гончарной мастерских, занятия по методике PECS и ABA,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Бимбаскет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», «In Time»,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Томатис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канистерапия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занятия с применением аппарата Баланс-мастер и т.д.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ECAB4F5-5235-4A64-ACF0-B350C5066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" y="3846771"/>
            <a:ext cx="4152249" cy="278262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6E97740-1ABA-480E-B677-516B1373EA35}"/>
              </a:ext>
            </a:extLst>
          </p:cNvPr>
          <p:cNvSpPr txBox="1">
            <a:spLocks/>
          </p:cNvSpPr>
          <p:nvPr/>
        </p:nvSpPr>
        <p:spPr>
          <a:xfrm>
            <a:off x="4984636" y="3813418"/>
            <a:ext cx="72073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Набережные Челны, Парковый переулок, д.9 (1/18)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C963762-6B9C-4CB6-8696-A314B69F07FA}"/>
              </a:ext>
            </a:extLst>
          </p:cNvPr>
          <p:cNvSpPr txBox="1">
            <a:spLocks/>
          </p:cNvSpPr>
          <p:nvPr/>
        </p:nvSpPr>
        <p:spPr>
          <a:xfrm>
            <a:off x="4984636" y="418626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 (906) 121-99-91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F1A2A532-8534-4D78-9552-EB497D6735BE}"/>
              </a:ext>
            </a:extLst>
          </p:cNvPr>
          <p:cNvSpPr txBox="1">
            <a:spLocks/>
          </p:cNvSpPr>
          <p:nvPr/>
        </p:nvSpPr>
        <p:spPr>
          <a:xfrm>
            <a:off x="4984636" y="4559112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asy76@mail.ru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E9BF7CDA-3821-4065-90F2-0B9A2E4F7D6C}"/>
              </a:ext>
            </a:extLst>
          </p:cNvPr>
          <p:cNvSpPr txBox="1">
            <a:spLocks/>
          </p:cNvSpPr>
          <p:nvPr/>
        </p:nvSpPr>
        <p:spPr>
          <a:xfrm>
            <a:off x="4984636" y="5425112"/>
            <a:ext cx="705185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и QR-код для получения подробной информации</a:t>
            </a:r>
            <a:endParaRPr lang="ru-RU" sz="16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79D40-6722-4F06-B9E9-3D5F529FC296}"/>
              </a:ext>
            </a:extLst>
          </p:cNvPr>
          <p:cNvSpPr txBox="1"/>
          <p:nvPr/>
        </p:nvSpPr>
        <p:spPr>
          <a:xfrm>
            <a:off x="4984636" y="4931958"/>
            <a:ext cx="6845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ФИО руководителя: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Курганаева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Ася Исааковна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FD907D06-CCB5-4DD2-8C4C-4A1BD1D17E4A}"/>
              </a:ext>
            </a:extLst>
          </p:cNvPr>
          <p:cNvCxnSpPr>
            <a:cxnSpLocks/>
          </p:cNvCxnSpPr>
          <p:nvPr/>
        </p:nvCxnSpPr>
        <p:spPr>
          <a:xfrm>
            <a:off x="9667875" y="5797959"/>
            <a:ext cx="1015063" cy="4455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6CCFC4D-E095-4AD4-AD4E-DC08EC5ECCE0}"/>
              </a:ext>
            </a:extLst>
          </p:cNvPr>
          <p:cNvSpPr txBox="1">
            <a:spLocks/>
          </p:cNvSpPr>
          <p:nvPr/>
        </p:nvSpPr>
        <p:spPr>
          <a:xfrm>
            <a:off x="4984636" y="3175254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обслуживания: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полустационарная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48C8D5F-427C-41E8-8B64-F9181530A1C2}"/>
              </a:ext>
            </a:extLst>
          </p:cNvPr>
          <p:cNvSpPr txBox="1">
            <a:spLocks/>
          </p:cNvSpPr>
          <p:nvPr/>
        </p:nvSpPr>
        <p:spPr>
          <a:xfrm>
            <a:off x="4984636" y="775256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Общая информация: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07A6F1AB-142B-4E8B-AD23-C751E199B0F5}"/>
              </a:ext>
            </a:extLst>
          </p:cNvPr>
          <p:cNvSpPr txBox="1">
            <a:spLocks/>
          </p:cNvSpPr>
          <p:nvPr/>
        </p:nvSpPr>
        <p:spPr>
          <a:xfrm>
            <a:off x="111973" y="86082"/>
            <a:ext cx="11228195" cy="5813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«ЧУДО-ДЕТИ» </a:t>
            </a: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центр лечебной педагогики в городе Набережные Челны</a:t>
            </a:r>
            <a:endParaRPr lang="ru-RU" sz="1600" dirty="0">
              <a:solidFill>
                <a:srgbClr val="00923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ердце 47">
            <a:extLst>
              <a:ext uri="{FF2B5EF4-FFF2-40B4-BE49-F238E27FC236}">
                <a16:creationId xmlns:a16="http://schemas.microsoft.com/office/drawing/2014/main" id="{AF0C10F4-5628-4D33-B349-8551ECF73BEC}"/>
              </a:ext>
            </a:extLst>
          </p:cNvPr>
          <p:cNvSpPr/>
          <p:nvPr/>
        </p:nvSpPr>
        <p:spPr>
          <a:xfrm>
            <a:off x="3213794" y="4688385"/>
            <a:ext cx="197817" cy="168772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1AAC80AB-64AD-4E72-9D3D-041F01B00D86}"/>
              </a:ext>
            </a:extLst>
          </p:cNvPr>
          <p:cNvSpPr txBox="1">
            <a:spLocks/>
          </p:cNvSpPr>
          <p:nvPr/>
        </p:nvSpPr>
        <p:spPr>
          <a:xfrm>
            <a:off x="2840643" y="4865970"/>
            <a:ext cx="941185" cy="209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Наб. Челны</a:t>
            </a:r>
            <a:endParaRPr lang="ru-RU" sz="10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752BA9-E899-438A-AFA3-C336F05D9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019"/>
            <a:ext cx="4690559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A90B8275-F3AF-4EC4-A5CC-B92FF6CD6D59}"/>
              </a:ext>
            </a:extLst>
          </p:cNvPr>
          <p:cNvSpPr txBox="1">
            <a:spLocks/>
          </p:cNvSpPr>
          <p:nvPr/>
        </p:nvSpPr>
        <p:spPr>
          <a:xfrm>
            <a:off x="4984636" y="335462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частная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3E42E5EC-F3B3-4657-8B9E-4636B7531721}"/>
              </a:ext>
            </a:extLst>
          </p:cNvPr>
          <p:cNvCxnSpPr>
            <a:cxnSpLocks/>
          </p:cNvCxnSpPr>
          <p:nvPr/>
        </p:nvCxnSpPr>
        <p:spPr>
          <a:xfrm>
            <a:off x="4777273" y="922528"/>
            <a:ext cx="0" cy="5935472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284F4F24-5B87-438B-B9D5-328CC9C4954F}"/>
              </a:ext>
            </a:extLst>
          </p:cNvPr>
          <p:cNvCxnSpPr>
            <a:cxnSpLocks/>
          </p:cNvCxnSpPr>
          <p:nvPr/>
        </p:nvCxnSpPr>
        <p:spPr>
          <a:xfrm>
            <a:off x="0" y="3639985"/>
            <a:ext cx="12192000" cy="0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8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E6C9B08-66E8-436B-A80B-E2615509DD99}"/>
              </a:ext>
            </a:extLst>
          </p:cNvPr>
          <p:cNvSpPr txBox="1">
            <a:spLocks/>
          </p:cNvSpPr>
          <p:nvPr/>
        </p:nvSpPr>
        <p:spPr>
          <a:xfrm>
            <a:off x="4984636" y="1050993"/>
            <a:ext cx="6845038" cy="2228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первичная медико-санитарная помощь;</a:t>
            </a:r>
          </a:p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специализированная, в том числе высокотехнологичная, медицинская помощь;</a:t>
            </a:r>
          </a:p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скорая, в том числе скорая специализированная, медицинская помощь;</a:t>
            </a:r>
          </a:p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паллиативная медицинская помощь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ECAB4F5-5235-4A64-ACF0-B350C5066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" y="3846771"/>
            <a:ext cx="4152249" cy="278262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6E97740-1ABA-480E-B677-516B1373EA35}"/>
              </a:ext>
            </a:extLst>
          </p:cNvPr>
          <p:cNvSpPr txBox="1">
            <a:spLocks/>
          </p:cNvSpPr>
          <p:nvPr/>
        </p:nvSpPr>
        <p:spPr>
          <a:xfrm>
            <a:off x="4984636" y="3813418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Казань,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Чишмале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7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C963762-6B9C-4CB6-8696-A314B69F07FA}"/>
              </a:ext>
            </a:extLst>
          </p:cNvPr>
          <p:cNvSpPr txBox="1">
            <a:spLocks/>
          </p:cNvSpPr>
          <p:nvPr/>
        </p:nvSpPr>
        <p:spPr>
          <a:xfrm>
            <a:off x="4984636" y="418626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8 843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262 31 17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F1A2A532-8534-4D78-9552-EB497D6735BE}"/>
              </a:ext>
            </a:extLst>
          </p:cNvPr>
          <p:cNvSpPr txBox="1">
            <a:spLocks/>
          </p:cNvSpPr>
          <p:nvPr/>
        </p:nvSpPr>
        <p:spPr>
          <a:xfrm>
            <a:off x="4984636" y="4559112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Priemnaya.Glvrach@tatar.ru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E9BF7CDA-3821-4065-90F2-0B9A2E4F7D6C}"/>
              </a:ext>
            </a:extLst>
          </p:cNvPr>
          <p:cNvSpPr txBox="1">
            <a:spLocks/>
          </p:cNvSpPr>
          <p:nvPr/>
        </p:nvSpPr>
        <p:spPr>
          <a:xfrm>
            <a:off x="4984636" y="5425112"/>
            <a:ext cx="705185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и QR-код для получения подробной информации</a:t>
            </a:r>
            <a:endParaRPr lang="ru-RU" sz="16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79D40-6722-4F06-B9E9-3D5F529FC296}"/>
              </a:ext>
            </a:extLst>
          </p:cNvPr>
          <p:cNvSpPr txBox="1"/>
          <p:nvPr/>
        </p:nvSpPr>
        <p:spPr>
          <a:xfrm>
            <a:off x="4984636" y="4931958"/>
            <a:ext cx="6845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ФИО руководителя: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Зиатзинов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Айрат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Ильгизарович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FD907D06-CCB5-4DD2-8C4C-4A1BD1D17E4A}"/>
              </a:ext>
            </a:extLst>
          </p:cNvPr>
          <p:cNvCxnSpPr>
            <a:cxnSpLocks/>
          </p:cNvCxnSpPr>
          <p:nvPr/>
        </p:nvCxnSpPr>
        <p:spPr>
          <a:xfrm>
            <a:off x="9667875" y="5797959"/>
            <a:ext cx="1015063" cy="4455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6CCFC4D-E095-4AD4-AD4E-DC08EC5ECCE0}"/>
              </a:ext>
            </a:extLst>
          </p:cNvPr>
          <p:cNvSpPr txBox="1">
            <a:spLocks/>
          </p:cNvSpPr>
          <p:nvPr/>
        </p:nvSpPr>
        <p:spPr>
          <a:xfrm>
            <a:off x="4984636" y="2997397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обслуживания: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полустационарная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48C8D5F-427C-41E8-8B64-F9181530A1C2}"/>
              </a:ext>
            </a:extLst>
          </p:cNvPr>
          <p:cNvSpPr txBox="1">
            <a:spLocks/>
          </p:cNvSpPr>
          <p:nvPr/>
        </p:nvSpPr>
        <p:spPr>
          <a:xfrm>
            <a:off x="4984636" y="775256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Общая информация: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07A6F1AB-142B-4E8B-AD23-C751E199B0F5}"/>
              </a:ext>
            </a:extLst>
          </p:cNvPr>
          <p:cNvSpPr txBox="1">
            <a:spLocks/>
          </p:cNvSpPr>
          <p:nvPr/>
        </p:nvSpPr>
        <p:spPr>
          <a:xfrm>
            <a:off x="111973" y="86082"/>
            <a:ext cx="11228195" cy="5813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«Детская республиканская клиническая больница Министерства здравоохранения Республики Татарстан</a:t>
            </a:r>
            <a:r>
              <a:rPr lang="ru-RU" sz="1800" b="1" dirty="0" smtClean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(«Отделение ДРКБ» ул</a:t>
            </a:r>
            <a:r>
              <a:rPr lang="ru-RU" sz="18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 err="1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Чишмале</a:t>
            </a:r>
            <a:r>
              <a:rPr lang="ru-RU" sz="18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7)</a:t>
            </a:r>
          </a:p>
          <a:p>
            <a:pPr algn="l">
              <a:defRPr/>
            </a:pPr>
            <a:endParaRPr lang="ru-RU" sz="1600" dirty="0">
              <a:solidFill>
                <a:srgbClr val="00923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ердце 23">
            <a:extLst>
              <a:ext uri="{FF2B5EF4-FFF2-40B4-BE49-F238E27FC236}">
                <a16:creationId xmlns:a16="http://schemas.microsoft.com/office/drawing/2014/main" id="{F58596E2-C5B2-48E6-B26E-80A9F893D1B6}"/>
              </a:ext>
            </a:extLst>
          </p:cNvPr>
          <p:cNvSpPr/>
          <p:nvPr/>
        </p:nvSpPr>
        <p:spPr>
          <a:xfrm>
            <a:off x="1337369" y="4589960"/>
            <a:ext cx="197817" cy="168772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D9751FC2-358A-4C7F-809F-3A2B5E2AB512}"/>
              </a:ext>
            </a:extLst>
          </p:cNvPr>
          <p:cNvSpPr txBox="1">
            <a:spLocks/>
          </p:cNvSpPr>
          <p:nvPr/>
        </p:nvSpPr>
        <p:spPr>
          <a:xfrm>
            <a:off x="1145193" y="4762183"/>
            <a:ext cx="941185" cy="209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  <a:endParaRPr lang="ru-RU" sz="10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30225F86-7781-4908-BEE7-53EBF1791E3A}"/>
              </a:ext>
            </a:extLst>
          </p:cNvPr>
          <p:cNvSpPr txBox="1">
            <a:spLocks/>
          </p:cNvSpPr>
          <p:nvPr/>
        </p:nvSpPr>
        <p:spPr>
          <a:xfrm>
            <a:off x="4984636" y="3353661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7B87878-125B-457F-BA41-69E25935B895}"/>
              </a:ext>
            </a:extLst>
          </p:cNvPr>
          <p:cNvCxnSpPr>
            <a:cxnSpLocks/>
          </p:cNvCxnSpPr>
          <p:nvPr/>
        </p:nvCxnSpPr>
        <p:spPr>
          <a:xfrm>
            <a:off x="4777273" y="922528"/>
            <a:ext cx="0" cy="5935472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2D798E0A-25E3-4B42-A773-209CF84A3DA9}"/>
              </a:ext>
            </a:extLst>
          </p:cNvPr>
          <p:cNvCxnSpPr>
            <a:cxnSpLocks/>
          </p:cNvCxnSpPr>
          <p:nvPr/>
        </p:nvCxnSpPr>
        <p:spPr>
          <a:xfrm>
            <a:off x="0" y="3639985"/>
            <a:ext cx="12192000" cy="0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00" y="5608689"/>
            <a:ext cx="1067921" cy="10679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15" y="716971"/>
            <a:ext cx="3719743" cy="277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5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47914C-1BBA-4E7D-956F-9CBD4D66D50F}"/>
              </a:ext>
            </a:extLst>
          </p:cNvPr>
          <p:cNvSpPr txBox="1">
            <a:spLocks/>
          </p:cNvSpPr>
          <p:nvPr/>
        </p:nvSpPr>
        <p:spPr>
          <a:xfrm>
            <a:off x="149289" y="86082"/>
            <a:ext cx="10944955" cy="5813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«ИСТОК НАДЕЖДЫ»</a:t>
            </a:r>
            <a:r>
              <a:rPr lang="ru-RU" sz="16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реабилитационный центр для детей и подростков с ограниченными возможностями </a:t>
            </a:r>
          </a:p>
          <a:p>
            <a:pPr algn="l">
              <a:defRPr/>
            </a:pP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Арском муниципальном районе</a:t>
            </a:r>
            <a:endParaRPr lang="ru-RU" sz="1600" dirty="0">
              <a:solidFill>
                <a:srgbClr val="00923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87086B-5957-4054-9C2F-08CD1D3226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" b="-1"/>
          <a:stretch/>
        </p:blipFill>
        <p:spPr>
          <a:xfrm>
            <a:off x="2885070" y="2329148"/>
            <a:ext cx="1820666" cy="13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5149708-E151-41C2-B3DC-7CAF1134D8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56" y="922528"/>
            <a:ext cx="1813982" cy="1425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C744AB-AE5C-42BD-9333-CDBBC6511D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"/>
          <a:stretch/>
        </p:blipFill>
        <p:spPr>
          <a:xfrm>
            <a:off x="-1" y="922528"/>
            <a:ext cx="2932057" cy="265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E6C9B08-66E8-436B-A80B-E2615509DD99}"/>
              </a:ext>
            </a:extLst>
          </p:cNvPr>
          <p:cNvSpPr txBox="1">
            <a:spLocks/>
          </p:cNvSpPr>
          <p:nvPr/>
        </p:nvSpPr>
        <p:spPr>
          <a:xfrm>
            <a:off x="4984636" y="1050993"/>
            <a:ext cx="6845038" cy="2228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Реабилитационный центр для детей и подростков с ограниченными возможностями «Исток надежды» свою работу основывает на комплексной реабилитации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детей-инвалидов в возрасте от рождения до 18 лет. Для прохождения реабилитации принимаются дети с различными диагнозами: ДЦП,  последствия черепно-мозговых травм, задержка психомоторного и речевого развития, заболевания нервной системы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опорно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двигательного аппарата, последствия травм позвоночника, нарушение осанки, деформация стоп, дисплазия тазобедренных суставов, последствия органического поражения головного мозга, соматические заболевания, дети с ментальными нарушениями (в том числе РАС) и другими заболеваниями.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ECAB4F5-5235-4A64-ACF0-B350C5066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" y="3846771"/>
            <a:ext cx="4152249" cy="2782627"/>
          </a:xfrm>
          <a:prstGeom prst="rect">
            <a:avLst/>
          </a:prstGeom>
        </p:spPr>
      </p:pic>
      <p:sp>
        <p:nvSpPr>
          <p:cNvPr id="29" name="Сердце 28">
            <a:extLst>
              <a:ext uri="{FF2B5EF4-FFF2-40B4-BE49-F238E27FC236}">
                <a16:creationId xmlns:a16="http://schemas.microsoft.com/office/drawing/2014/main" id="{AD98F70E-E5DF-44A0-9125-E6D7DDD435E6}"/>
              </a:ext>
            </a:extLst>
          </p:cNvPr>
          <p:cNvSpPr/>
          <p:nvPr/>
        </p:nvSpPr>
        <p:spPr>
          <a:xfrm>
            <a:off x="1742489" y="4373280"/>
            <a:ext cx="197817" cy="168772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5873E49D-8C72-4B7E-82FF-582EB595C593}"/>
              </a:ext>
            </a:extLst>
          </p:cNvPr>
          <p:cNvSpPr txBox="1">
            <a:spLocks/>
          </p:cNvSpPr>
          <p:nvPr/>
        </p:nvSpPr>
        <p:spPr>
          <a:xfrm>
            <a:off x="1234584" y="4545617"/>
            <a:ext cx="1213625" cy="209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Арск</a:t>
            </a:r>
            <a:endParaRPr lang="ru-RU" sz="10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6E97740-1ABA-480E-B677-516B1373EA35}"/>
              </a:ext>
            </a:extLst>
          </p:cNvPr>
          <p:cNvSpPr txBox="1">
            <a:spLocks/>
          </p:cNvSpPr>
          <p:nvPr/>
        </p:nvSpPr>
        <p:spPr>
          <a:xfrm>
            <a:off x="4984636" y="3813418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Арск, ул. Бурганова, д.1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C963762-6B9C-4CB6-8696-A314B69F07FA}"/>
              </a:ext>
            </a:extLst>
          </p:cNvPr>
          <p:cNvSpPr txBox="1">
            <a:spLocks/>
          </p:cNvSpPr>
          <p:nvPr/>
        </p:nvSpPr>
        <p:spPr>
          <a:xfrm>
            <a:off x="4984636" y="418626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(84366) 3-31-59 (директор)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F1A2A532-8534-4D78-9552-EB497D6735BE}"/>
              </a:ext>
            </a:extLst>
          </p:cNvPr>
          <p:cNvSpPr txBox="1">
            <a:spLocks/>
          </p:cNvSpPr>
          <p:nvPr/>
        </p:nvSpPr>
        <p:spPr>
          <a:xfrm>
            <a:off x="4984636" y="4559112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Rcdpov.Istoknad-arsk@tatar.ru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E9BF7CDA-3821-4065-90F2-0B9A2E4F7D6C}"/>
              </a:ext>
            </a:extLst>
          </p:cNvPr>
          <p:cNvSpPr txBox="1">
            <a:spLocks/>
          </p:cNvSpPr>
          <p:nvPr/>
        </p:nvSpPr>
        <p:spPr>
          <a:xfrm>
            <a:off x="4984636" y="5425112"/>
            <a:ext cx="705185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и QR-код для получения подробной информации</a:t>
            </a:r>
            <a:endParaRPr lang="ru-RU" sz="16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79D40-6722-4F06-B9E9-3D5F529FC296}"/>
              </a:ext>
            </a:extLst>
          </p:cNvPr>
          <p:cNvSpPr txBox="1"/>
          <p:nvPr/>
        </p:nvSpPr>
        <p:spPr>
          <a:xfrm>
            <a:off x="4984636" y="4931958"/>
            <a:ext cx="6845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ФИО руководителя: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Шайхелисламова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Гульсина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Агзямовна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FD907D06-CCB5-4DD2-8C4C-4A1BD1D17E4A}"/>
              </a:ext>
            </a:extLst>
          </p:cNvPr>
          <p:cNvCxnSpPr>
            <a:cxnSpLocks/>
          </p:cNvCxnSpPr>
          <p:nvPr/>
        </p:nvCxnSpPr>
        <p:spPr>
          <a:xfrm>
            <a:off x="9667875" y="5797959"/>
            <a:ext cx="1015063" cy="4455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4E6D724-FE9D-4108-A484-9D1650B6CE0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02" y="5694594"/>
            <a:ext cx="939372" cy="939372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6CCFC4D-E095-4AD4-AD4E-DC08EC5ECCE0}"/>
              </a:ext>
            </a:extLst>
          </p:cNvPr>
          <p:cNvSpPr txBox="1">
            <a:spLocks/>
          </p:cNvSpPr>
          <p:nvPr/>
        </p:nvSpPr>
        <p:spPr>
          <a:xfrm>
            <a:off x="4984636" y="3175254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обслуживания: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стационарная, полустационарная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48C8D5F-427C-41E8-8B64-F9181530A1C2}"/>
              </a:ext>
            </a:extLst>
          </p:cNvPr>
          <p:cNvSpPr txBox="1">
            <a:spLocks/>
          </p:cNvSpPr>
          <p:nvPr/>
        </p:nvSpPr>
        <p:spPr>
          <a:xfrm>
            <a:off x="4984636" y="775256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Общая информация: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046819EA-87FC-4213-8A05-3EF11060A9E9}"/>
              </a:ext>
            </a:extLst>
          </p:cNvPr>
          <p:cNvSpPr txBox="1">
            <a:spLocks/>
          </p:cNvSpPr>
          <p:nvPr/>
        </p:nvSpPr>
        <p:spPr>
          <a:xfrm>
            <a:off x="4984636" y="335462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5C2ED67-0D63-458F-999B-DDBF6224142E}"/>
              </a:ext>
            </a:extLst>
          </p:cNvPr>
          <p:cNvCxnSpPr>
            <a:cxnSpLocks/>
          </p:cNvCxnSpPr>
          <p:nvPr/>
        </p:nvCxnSpPr>
        <p:spPr>
          <a:xfrm>
            <a:off x="4777273" y="922528"/>
            <a:ext cx="0" cy="5935472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5B4220-A331-4DE3-B1CC-81DA74D086F9}"/>
              </a:ext>
            </a:extLst>
          </p:cNvPr>
          <p:cNvCxnSpPr>
            <a:cxnSpLocks/>
          </p:cNvCxnSpPr>
          <p:nvPr/>
        </p:nvCxnSpPr>
        <p:spPr>
          <a:xfrm>
            <a:off x="0" y="3639985"/>
            <a:ext cx="12192000" cy="0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2B30B2-3E65-422B-8EF6-B6B3B9DCFB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74" y="5694366"/>
            <a:ext cx="939600" cy="9396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47914C-1BBA-4E7D-956F-9CBD4D66D50F}"/>
              </a:ext>
            </a:extLst>
          </p:cNvPr>
          <p:cNvSpPr txBox="1">
            <a:spLocks/>
          </p:cNvSpPr>
          <p:nvPr/>
        </p:nvSpPr>
        <p:spPr>
          <a:xfrm>
            <a:off x="83976" y="86082"/>
            <a:ext cx="11187403" cy="5813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«ВОЗРОЖДЕНИЕ» </a:t>
            </a: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реабилитационный центр для детей и подростков с ограниченными возможностями </a:t>
            </a:r>
          </a:p>
          <a:p>
            <a:pPr algn="l">
              <a:defRPr/>
            </a:pP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Бугульминском муниципальном районе</a:t>
            </a:r>
            <a:endParaRPr lang="ru-RU" sz="1600" dirty="0">
              <a:solidFill>
                <a:srgbClr val="00923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E6C9B08-66E8-436B-A80B-E2615509DD99}"/>
              </a:ext>
            </a:extLst>
          </p:cNvPr>
          <p:cNvSpPr txBox="1">
            <a:spLocks/>
          </p:cNvSpPr>
          <p:nvPr/>
        </p:nvSpPr>
        <p:spPr>
          <a:xfrm>
            <a:off x="4984636" y="1050993"/>
            <a:ext cx="6845038" cy="2228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Реабилитационный центр с 1998 года оказывает медико-социальную, психолого-педагогическую помощь детям и подросткам с ограниченными возможностями от 0 до 18 лет, применяя в своей работе современное реабилитационное оборудование.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ECAB4F5-5235-4A64-ACF0-B350C5066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" y="3846771"/>
            <a:ext cx="4152249" cy="2782627"/>
          </a:xfrm>
          <a:prstGeom prst="rect">
            <a:avLst/>
          </a:prstGeom>
        </p:spPr>
      </p:pic>
      <p:sp>
        <p:nvSpPr>
          <p:cNvPr id="29" name="Сердце 28">
            <a:extLst>
              <a:ext uri="{FF2B5EF4-FFF2-40B4-BE49-F238E27FC236}">
                <a16:creationId xmlns:a16="http://schemas.microsoft.com/office/drawing/2014/main" id="{AD98F70E-E5DF-44A0-9125-E6D7DDD435E6}"/>
              </a:ext>
            </a:extLst>
          </p:cNvPr>
          <p:cNvSpPr/>
          <p:nvPr/>
        </p:nvSpPr>
        <p:spPr>
          <a:xfrm>
            <a:off x="3464806" y="5913567"/>
            <a:ext cx="197817" cy="168772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5873E49D-8C72-4B7E-82FF-582EB595C593}"/>
              </a:ext>
            </a:extLst>
          </p:cNvPr>
          <p:cNvSpPr txBox="1">
            <a:spLocks/>
          </p:cNvSpPr>
          <p:nvPr/>
        </p:nvSpPr>
        <p:spPr>
          <a:xfrm>
            <a:off x="3079359" y="6057736"/>
            <a:ext cx="1213625" cy="209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Бугульма</a:t>
            </a:r>
            <a:endParaRPr lang="ru-RU" sz="8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6E97740-1ABA-480E-B677-516B1373EA35}"/>
              </a:ext>
            </a:extLst>
          </p:cNvPr>
          <p:cNvSpPr txBox="1">
            <a:spLocks/>
          </p:cNvSpPr>
          <p:nvPr/>
        </p:nvSpPr>
        <p:spPr>
          <a:xfrm>
            <a:off x="4984636" y="3813418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Бугульма, ул.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Каюма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Насырова, д.4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C963762-6B9C-4CB6-8696-A314B69F07FA}"/>
              </a:ext>
            </a:extLst>
          </p:cNvPr>
          <p:cNvSpPr txBox="1">
            <a:spLocks/>
          </p:cNvSpPr>
          <p:nvPr/>
        </p:nvSpPr>
        <p:spPr>
          <a:xfrm>
            <a:off x="4984636" y="418626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(85594) 4-46-11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F1A2A532-8534-4D78-9552-EB497D6735BE}"/>
              </a:ext>
            </a:extLst>
          </p:cNvPr>
          <p:cNvSpPr txBox="1">
            <a:spLocks/>
          </p:cNvSpPr>
          <p:nvPr/>
        </p:nvSpPr>
        <p:spPr>
          <a:xfrm>
            <a:off x="4984636" y="4559112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Rcdpov.Vozrozh-bugul@tatar.ru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E9BF7CDA-3821-4065-90F2-0B9A2E4F7D6C}"/>
              </a:ext>
            </a:extLst>
          </p:cNvPr>
          <p:cNvSpPr txBox="1">
            <a:spLocks/>
          </p:cNvSpPr>
          <p:nvPr/>
        </p:nvSpPr>
        <p:spPr>
          <a:xfrm>
            <a:off x="4984636" y="5425112"/>
            <a:ext cx="705185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и QR-код для получения подробной информации</a:t>
            </a:r>
            <a:endParaRPr lang="ru-RU" sz="16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79D40-6722-4F06-B9E9-3D5F529FC296}"/>
              </a:ext>
            </a:extLst>
          </p:cNvPr>
          <p:cNvSpPr txBox="1"/>
          <p:nvPr/>
        </p:nvSpPr>
        <p:spPr>
          <a:xfrm>
            <a:off x="4984636" y="4931958"/>
            <a:ext cx="6845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ФИО руководителя: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Старостина Елена Николаевна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FD907D06-CCB5-4DD2-8C4C-4A1BD1D17E4A}"/>
              </a:ext>
            </a:extLst>
          </p:cNvPr>
          <p:cNvCxnSpPr>
            <a:cxnSpLocks/>
          </p:cNvCxnSpPr>
          <p:nvPr/>
        </p:nvCxnSpPr>
        <p:spPr>
          <a:xfrm>
            <a:off x="9667875" y="5797959"/>
            <a:ext cx="1015063" cy="4455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6CCFC4D-E095-4AD4-AD4E-DC08EC5ECCE0}"/>
              </a:ext>
            </a:extLst>
          </p:cNvPr>
          <p:cNvSpPr txBox="1">
            <a:spLocks/>
          </p:cNvSpPr>
          <p:nvPr/>
        </p:nvSpPr>
        <p:spPr>
          <a:xfrm>
            <a:off x="4984636" y="3175254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обслуживания: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стационарная, полустационарная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48C8D5F-427C-41E8-8B64-F9181530A1C2}"/>
              </a:ext>
            </a:extLst>
          </p:cNvPr>
          <p:cNvSpPr txBox="1">
            <a:spLocks/>
          </p:cNvSpPr>
          <p:nvPr/>
        </p:nvSpPr>
        <p:spPr>
          <a:xfrm>
            <a:off x="4984636" y="775256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Общая информация: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749E07-EE37-41CB-AC89-86EE73AFDD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9" b="2052"/>
          <a:stretch/>
        </p:blipFill>
        <p:spPr>
          <a:xfrm>
            <a:off x="0" y="918523"/>
            <a:ext cx="4709616" cy="266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688B351A-8F5A-474A-8EC3-0A4282BCA2F8}"/>
              </a:ext>
            </a:extLst>
          </p:cNvPr>
          <p:cNvSpPr txBox="1">
            <a:spLocks/>
          </p:cNvSpPr>
          <p:nvPr/>
        </p:nvSpPr>
        <p:spPr>
          <a:xfrm>
            <a:off x="4984636" y="335462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7EC9841-00B5-4BF1-B600-73076278C6BB}"/>
              </a:ext>
            </a:extLst>
          </p:cNvPr>
          <p:cNvCxnSpPr>
            <a:cxnSpLocks/>
          </p:cNvCxnSpPr>
          <p:nvPr/>
        </p:nvCxnSpPr>
        <p:spPr>
          <a:xfrm>
            <a:off x="4777273" y="922528"/>
            <a:ext cx="0" cy="5935472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A5D39A6D-CA54-4E7C-9BC0-FC11D3FFA292}"/>
              </a:ext>
            </a:extLst>
          </p:cNvPr>
          <p:cNvCxnSpPr>
            <a:cxnSpLocks/>
          </p:cNvCxnSpPr>
          <p:nvPr/>
        </p:nvCxnSpPr>
        <p:spPr>
          <a:xfrm>
            <a:off x="0" y="3639985"/>
            <a:ext cx="12192000" cy="0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5D4CF9-46D0-42A7-BFF2-9E96D4631E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74" y="5694366"/>
            <a:ext cx="939600" cy="9396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47914C-1BBA-4E7D-956F-9CBD4D66D50F}"/>
              </a:ext>
            </a:extLst>
          </p:cNvPr>
          <p:cNvSpPr txBox="1">
            <a:spLocks/>
          </p:cNvSpPr>
          <p:nvPr/>
        </p:nvSpPr>
        <p:spPr>
          <a:xfrm>
            <a:off x="83977" y="86082"/>
            <a:ext cx="11187402" cy="5813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«АСТРА» </a:t>
            </a: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реабилитационный центр для детей и подростков с ограниченными возможностями </a:t>
            </a:r>
          </a:p>
          <a:p>
            <a:pPr algn="l">
              <a:defRPr/>
            </a:pP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Елабужском муниципальном районе</a:t>
            </a:r>
            <a:endParaRPr lang="ru-RU" sz="1600" dirty="0">
              <a:solidFill>
                <a:srgbClr val="00923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E6C9B08-66E8-436B-A80B-E2615509DD99}"/>
              </a:ext>
            </a:extLst>
          </p:cNvPr>
          <p:cNvSpPr txBox="1">
            <a:spLocks/>
          </p:cNvSpPr>
          <p:nvPr/>
        </p:nvSpPr>
        <p:spPr>
          <a:xfrm>
            <a:off x="4984636" y="1050993"/>
            <a:ext cx="6845038" cy="2228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Миссия центра: помочь воспитанникам и их родителям «принять свою особенность», раскрыть творческий потенциал и научить использовать имеющиеся ресурсы для полноценной жизни, повышения экономической активности и улучшения условий жизнедеятельности.</a:t>
            </a:r>
          </a:p>
          <a:p>
            <a:pPr algn="l"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Принципы: сохраняем детскую непосредственность, повышаем лояльность и безопасность, способствуем продуктивной и эффективной деятельности.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ECAB4F5-5235-4A64-ACF0-B350C5066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" y="3846771"/>
            <a:ext cx="4152249" cy="2782627"/>
          </a:xfrm>
          <a:prstGeom prst="rect">
            <a:avLst/>
          </a:prstGeom>
        </p:spPr>
      </p:pic>
      <p:sp>
        <p:nvSpPr>
          <p:cNvPr id="29" name="Сердце 28">
            <a:extLst>
              <a:ext uri="{FF2B5EF4-FFF2-40B4-BE49-F238E27FC236}">
                <a16:creationId xmlns:a16="http://schemas.microsoft.com/office/drawing/2014/main" id="{AD98F70E-E5DF-44A0-9125-E6D7DDD435E6}"/>
              </a:ext>
            </a:extLst>
          </p:cNvPr>
          <p:cNvSpPr/>
          <p:nvPr/>
        </p:nvSpPr>
        <p:spPr>
          <a:xfrm>
            <a:off x="3083806" y="4672142"/>
            <a:ext cx="197817" cy="168772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5873E49D-8C72-4B7E-82FF-582EB595C593}"/>
              </a:ext>
            </a:extLst>
          </p:cNvPr>
          <p:cNvSpPr txBox="1">
            <a:spLocks/>
          </p:cNvSpPr>
          <p:nvPr/>
        </p:nvSpPr>
        <p:spPr>
          <a:xfrm>
            <a:off x="2576385" y="4830291"/>
            <a:ext cx="1213625" cy="209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Елабуга</a:t>
            </a:r>
            <a:endParaRPr lang="ru-RU" sz="10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6E97740-1ABA-480E-B677-516B1373EA35}"/>
              </a:ext>
            </a:extLst>
          </p:cNvPr>
          <p:cNvSpPr txBox="1">
            <a:spLocks/>
          </p:cNvSpPr>
          <p:nvPr/>
        </p:nvSpPr>
        <p:spPr>
          <a:xfrm>
            <a:off x="4984636" y="3813418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Елабуга, ул. Окружное шоссе, д.4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C963762-6B9C-4CB6-8696-A314B69F07FA}"/>
              </a:ext>
            </a:extLst>
          </p:cNvPr>
          <p:cNvSpPr txBox="1">
            <a:spLocks/>
          </p:cNvSpPr>
          <p:nvPr/>
        </p:nvSpPr>
        <p:spPr>
          <a:xfrm>
            <a:off x="4984636" y="418626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(85557) 9-50-71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F1A2A532-8534-4D78-9552-EB497D6735BE}"/>
              </a:ext>
            </a:extLst>
          </p:cNvPr>
          <p:cNvSpPr txBox="1">
            <a:spLocks/>
          </p:cNvSpPr>
          <p:nvPr/>
        </p:nvSpPr>
        <p:spPr>
          <a:xfrm>
            <a:off x="4984636" y="4559112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Rcdpov.Astra-elabuga@tatar.ru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E9BF7CDA-3821-4065-90F2-0B9A2E4F7D6C}"/>
              </a:ext>
            </a:extLst>
          </p:cNvPr>
          <p:cNvSpPr txBox="1">
            <a:spLocks/>
          </p:cNvSpPr>
          <p:nvPr/>
        </p:nvSpPr>
        <p:spPr>
          <a:xfrm>
            <a:off x="4984636" y="5425112"/>
            <a:ext cx="705185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и QR-код для получения подробной информации</a:t>
            </a:r>
            <a:endParaRPr lang="ru-RU" sz="16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79D40-6722-4F06-B9E9-3D5F529FC296}"/>
              </a:ext>
            </a:extLst>
          </p:cNvPr>
          <p:cNvSpPr txBox="1"/>
          <p:nvPr/>
        </p:nvSpPr>
        <p:spPr>
          <a:xfrm>
            <a:off x="4984636" y="4931958"/>
            <a:ext cx="6845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ФИО руководителя: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Калашникова Галина Витальевна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FD907D06-CCB5-4DD2-8C4C-4A1BD1D17E4A}"/>
              </a:ext>
            </a:extLst>
          </p:cNvPr>
          <p:cNvCxnSpPr>
            <a:cxnSpLocks/>
          </p:cNvCxnSpPr>
          <p:nvPr/>
        </p:nvCxnSpPr>
        <p:spPr>
          <a:xfrm>
            <a:off x="9667875" y="5797959"/>
            <a:ext cx="1015063" cy="4455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6CCFC4D-E095-4AD4-AD4E-DC08EC5ECCE0}"/>
              </a:ext>
            </a:extLst>
          </p:cNvPr>
          <p:cNvSpPr txBox="1">
            <a:spLocks/>
          </p:cNvSpPr>
          <p:nvPr/>
        </p:nvSpPr>
        <p:spPr>
          <a:xfrm>
            <a:off x="4984636" y="3175254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обслуживания: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стационарная, полустационарная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48C8D5F-427C-41E8-8B64-F9181530A1C2}"/>
              </a:ext>
            </a:extLst>
          </p:cNvPr>
          <p:cNvSpPr txBox="1">
            <a:spLocks/>
          </p:cNvSpPr>
          <p:nvPr/>
        </p:nvSpPr>
        <p:spPr>
          <a:xfrm>
            <a:off x="4984636" y="775256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Общая информация: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3E1791-BB36-4D57-A989-AA91ACED6E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7247"/>
            <a:ext cx="4721000" cy="26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CF8D27E0-ED27-44BD-A8EB-0A26357B6520}"/>
              </a:ext>
            </a:extLst>
          </p:cNvPr>
          <p:cNvSpPr txBox="1">
            <a:spLocks/>
          </p:cNvSpPr>
          <p:nvPr/>
        </p:nvSpPr>
        <p:spPr>
          <a:xfrm>
            <a:off x="4984636" y="335462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0349B64A-63BE-48D1-B475-97FA8FBAAA6C}"/>
              </a:ext>
            </a:extLst>
          </p:cNvPr>
          <p:cNvCxnSpPr>
            <a:cxnSpLocks/>
          </p:cNvCxnSpPr>
          <p:nvPr/>
        </p:nvCxnSpPr>
        <p:spPr>
          <a:xfrm>
            <a:off x="4777273" y="922528"/>
            <a:ext cx="0" cy="5935472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BCA94BD-ECBA-4396-AC12-4E98943F1268}"/>
              </a:ext>
            </a:extLst>
          </p:cNvPr>
          <p:cNvCxnSpPr>
            <a:cxnSpLocks/>
          </p:cNvCxnSpPr>
          <p:nvPr/>
        </p:nvCxnSpPr>
        <p:spPr>
          <a:xfrm>
            <a:off x="0" y="3639985"/>
            <a:ext cx="12192000" cy="0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5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2E3D4D-D81C-41F3-9982-8C5C920B3D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74" y="5694366"/>
            <a:ext cx="939600" cy="9396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47914C-1BBA-4E7D-956F-9CBD4D66D50F}"/>
              </a:ext>
            </a:extLst>
          </p:cNvPr>
          <p:cNvSpPr txBox="1">
            <a:spLocks/>
          </p:cNvSpPr>
          <p:nvPr/>
        </p:nvSpPr>
        <p:spPr>
          <a:xfrm>
            <a:off x="111967" y="86082"/>
            <a:ext cx="11159412" cy="5813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«ДОВЕРИЕ» </a:t>
            </a: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реабилитационный центр для детей и подростков с ограниченными возможностями </a:t>
            </a:r>
          </a:p>
          <a:p>
            <a:pPr algn="l">
              <a:defRPr/>
            </a:pP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Зеленодольском муниципальном районе</a:t>
            </a:r>
            <a:endParaRPr lang="ru-RU" sz="1600" dirty="0">
              <a:solidFill>
                <a:srgbClr val="00923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E6C9B08-66E8-436B-A80B-E2615509DD99}"/>
              </a:ext>
            </a:extLst>
          </p:cNvPr>
          <p:cNvSpPr txBox="1">
            <a:spLocks/>
          </p:cNvSpPr>
          <p:nvPr/>
        </p:nvSpPr>
        <p:spPr>
          <a:xfrm>
            <a:off x="4984636" y="1050993"/>
            <a:ext cx="6845038" cy="2228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Реабилитационный центр «Доверие» создан для помощи детям с ОВЗ от 0 до 18-ти лет. Также оказываем помощь детям раннего возраста (от 0 до 4-х лет) по специальной индивидуальной программе.</a:t>
            </a:r>
          </a:p>
          <a:p>
            <a:pPr algn="l"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Мы заботимся о детях и сопереживаем каждому ребенку, помогаем ему в адаптации. Наши специалисты подарят ребенку радость и окажут медицинскую, социально-трудовую, психологическую помощь и поддержку.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ECAB4F5-5235-4A64-ACF0-B350C5066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" y="3846771"/>
            <a:ext cx="4152249" cy="2782627"/>
          </a:xfrm>
          <a:prstGeom prst="rect">
            <a:avLst/>
          </a:prstGeom>
        </p:spPr>
      </p:pic>
      <p:sp>
        <p:nvSpPr>
          <p:cNvPr id="29" name="Сердце 28">
            <a:extLst>
              <a:ext uri="{FF2B5EF4-FFF2-40B4-BE49-F238E27FC236}">
                <a16:creationId xmlns:a16="http://schemas.microsoft.com/office/drawing/2014/main" id="{AD98F70E-E5DF-44A0-9125-E6D7DDD435E6}"/>
              </a:ext>
            </a:extLst>
          </p:cNvPr>
          <p:cNvSpPr/>
          <p:nvPr/>
        </p:nvSpPr>
        <p:spPr>
          <a:xfrm>
            <a:off x="1058156" y="4536696"/>
            <a:ext cx="197817" cy="168772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5873E49D-8C72-4B7E-82FF-582EB595C593}"/>
              </a:ext>
            </a:extLst>
          </p:cNvPr>
          <p:cNvSpPr txBox="1">
            <a:spLocks/>
          </p:cNvSpPr>
          <p:nvPr/>
        </p:nvSpPr>
        <p:spPr>
          <a:xfrm>
            <a:off x="844038" y="4704811"/>
            <a:ext cx="1213625" cy="209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Зеленодольск</a:t>
            </a:r>
            <a:endParaRPr lang="ru-RU" sz="10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6E97740-1ABA-480E-B677-516B1373EA35}"/>
              </a:ext>
            </a:extLst>
          </p:cNvPr>
          <p:cNvSpPr txBox="1">
            <a:spLocks/>
          </p:cNvSpPr>
          <p:nvPr/>
        </p:nvSpPr>
        <p:spPr>
          <a:xfrm>
            <a:off x="4984636" y="3813418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Зеленодольск, ул. Комарова, д.34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C963762-6B9C-4CB6-8696-A314B69F07FA}"/>
              </a:ext>
            </a:extLst>
          </p:cNvPr>
          <p:cNvSpPr txBox="1">
            <a:spLocks/>
          </p:cNvSpPr>
          <p:nvPr/>
        </p:nvSpPr>
        <p:spPr>
          <a:xfrm>
            <a:off x="4984636" y="418626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(84371) 3-36-89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F1A2A532-8534-4D78-9552-EB497D6735BE}"/>
              </a:ext>
            </a:extLst>
          </p:cNvPr>
          <p:cNvSpPr txBox="1">
            <a:spLocks/>
          </p:cNvSpPr>
          <p:nvPr/>
        </p:nvSpPr>
        <p:spPr>
          <a:xfrm>
            <a:off x="4984636" y="4559112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Rcdpov.Doveriye-zeld@tatar.ru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E9BF7CDA-3821-4065-90F2-0B9A2E4F7D6C}"/>
              </a:ext>
            </a:extLst>
          </p:cNvPr>
          <p:cNvSpPr txBox="1">
            <a:spLocks/>
          </p:cNvSpPr>
          <p:nvPr/>
        </p:nvSpPr>
        <p:spPr>
          <a:xfrm>
            <a:off x="4984636" y="5425112"/>
            <a:ext cx="705185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и QR-код для получения подробной информации</a:t>
            </a:r>
            <a:endParaRPr lang="ru-RU" sz="16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79D40-6722-4F06-B9E9-3D5F529FC296}"/>
              </a:ext>
            </a:extLst>
          </p:cNvPr>
          <p:cNvSpPr txBox="1"/>
          <p:nvPr/>
        </p:nvSpPr>
        <p:spPr>
          <a:xfrm>
            <a:off x="4984636" y="4931958"/>
            <a:ext cx="6845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ФИО руководителя: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Каримова Гульнара Маратовна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FD907D06-CCB5-4DD2-8C4C-4A1BD1D17E4A}"/>
              </a:ext>
            </a:extLst>
          </p:cNvPr>
          <p:cNvCxnSpPr>
            <a:cxnSpLocks/>
          </p:cNvCxnSpPr>
          <p:nvPr/>
        </p:nvCxnSpPr>
        <p:spPr>
          <a:xfrm>
            <a:off x="9667875" y="5797959"/>
            <a:ext cx="1015063" cy="4455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6CCFC4D-E095-4AD4-AD4E-DC08EC5ECCE0}"/>
              </a:ext>
            </a:extLst>
          </p:cNvPr>
          <p:cNvSpPr txBox="1">
            <a:spLocks/>
          </p:cNvSpPr>
          <p:nvPr/>
        </p:nvSpPr>
        <p:spPr>
          <a:xfrm>
            <a:off x="4984636" y="3175254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обслуживания: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стационарная, полустационарная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48C8D5F-427C-41E8-8B64-F9181530A1C2}"/>
              </a:ext>
            </a:extLst>
          </p:cNvPr>
          <p:cNvSpPr txBox="1">
            <a:spLocks/>
          </p:cNvSpPr>
          <p:nvPr/>
        </p:nvSpPr>
        <p:spPr>
          <a:xfrm>
            <a:off x="4984636" y="775256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Общая информация: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C9E46C-0D8A-4214-9CE8-7B57DDF92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9513"/>
            <a:ext cx="4695783" cy="262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697F315A-1A52-43F7-B1B4-85040E0803E7}"/>
              </a:ext>
            </a:extLst>
          </p:cNvPr>
          <p:cNvSpPr txBox="1">
            <a:spLocks/>
          </p:cNvSpPr>
          <p:nvPr/>
        </p:nvSpPr>
        <p:spPr>
          <a:xfrm>
            <a:off x="4984636" y="335462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B5D41F58-6E6C-47B7-BE14-188E1254B59E}"/>
              </a:ext>
            </a:extLst>
          </p:cNvPr>
          <p:cNvCxnSpPr>
            <a:cxnSpLocks/>
          </p:cNvCxnSpPr>
          <p:nvPr/>
        </p:nvCxnSpPr>
        <p:spPr>
          <a:xfrm>
            <a:off x="4777273" y="922528"/>
            <a:ext cx="0" cy="5935472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6976B992-0C02-4079-B674-9CE8D54D3EC3}"/>
              </a:ext>
            </a:extLst>
          </p:cNvPr>
          <p:cNvCxnSpPr>
            <a:cxnSpLocks/>
          </p:cNvCxnSpPr>
          <p:nvPr/>
        </p:nvCxnSpPr>
        <p:spPr>
          <a:xfrm>
            <a:off x="0" y="3639985"/>
            <a:ext cx="12192000" cy="0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9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A92055-8AD1-43A1-AB14-A715F80A09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74" y="5694366"/>
            <a:ext cx="939600" cy="9396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47914C-1BBA-4E7D-956F-9CBD4D66D50F}"/>
              </a:ext>
            </a:extLst>
          </p:cNvPr>
          <p:cNvSpPr txBox="1">
            <a:spLocks/>
          </p:cNvSpPr>
          <p:nvPr/>
        </p:nvSpPr>
        <p:spPr>
          <a:xfrm>
            <a:off x="111972" y="86082"/>
            <a:ext cx="11159407" cy="5813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еабилитационный центр для детей и подростков с ограниченными возможностями </a:t>
            </a:r>
          </a:p>
          <a:p>
            <a:pPr algn="l">
              <a:defRPr/>
            </a:pPr>
            <a:r>
              <a:rPr lang="ru-RU" sz="16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Лаишевском муниципальном районе</a:t>
            </a:r>
            <a:endParaRPr lang="ru-RU" sz="1600" b="1" dirty="0">
              <a:solidFill>
                <a:srgbClr val="00923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E6C9B08-66E8-436B-A80B-E2615509DD99}"/>
              </a:ext>
            </a:extLst>
          </p:cNvPr>
          <p:cNvSpPr txBox="1">
            <a:spLocks/>
          </p:cNvSpPr>
          <p:nvPr/>
        </p:nvSpPr>
        <p:spPr>
          <a:xfrm>
            <a:off x="4984636" y="1050993"/>
            <a:ext cx="6845038" cy="2228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основе деятельности центра - уверенность в уникальности каждого ребёнка, вера в его возможности.</a:t>
            </a:r>
          </a:p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Цели учреждения:</a:t>
            </a:r>
          </a:p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организация и проведение комплексной реабилитации детей - инвалидов,</a:t>
            </a:r>
          </a:p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проведение эффективной социальной адаптации детей-инвалидов к жизни в обществе.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ECAB4F5-5235-4A64-ACF0-B350C5066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" y="3846771"/>
            <a:ext cx="4152249" cy="2782627"/>
          </a:xfrm>
          <a:prstGeom prst="rect">
            <a:avLst/>
          </a:prstGeom>
        </p:spPr>
      </p:pic>
      <p:sp>
        <p:nvSpPr>
          <p:cNvPr id="29" name="Сердце 28">
            <a:extLst>
              <a:ext uri="{FF2B5EF4-FFF2-40B4-BE49-F238E27FC236}">
                <a16:creationId xmlns:a16="http://schemas.microsoft.com/office/drawing/2014/main" id="{AD98F70E-E5DF-44A0-9125-E6D7DDD435E6}"/>
              </a:ext>
            </a:extLst>
          </p:cNvPr>
          <p:cNvSpPr/>
          <p:nvPr/>
        </p:nvSpPr>
        <p:spPr>
          <a:xfrm>
            <a:off x="1556631" y="4949499"/>
            <a:ext cx="197817" cy="168772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5873E49D-8C72-4B7E-82FF-582EB595C593}"/>
              </a:ext>
            </a:extLst>
          </p:cNvPr>
          <p:cNvSpPr txBox="1">
            <a:spLocks/>
          </p:cNvSpPr>
          <p:nvPr/>
        </p:nvSpPr>
        <p:spPr>
          <a:xfrm>
            <a:off x="1628801" y="4953774"/>
            <a:ext cx="912582" cy="209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Лаишево</a:t>
            </a:r>
            <a:endParaRPr lang="ru-RU" sz="10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6E97740-1ABA-480E-B677-516B1373EA35}"/>
              </a:ext>
            </a:extLst>
          </p:cNvPr>
          <p:cNvSpPr txBox="1">
            <a:spLocks/>
          </p:cNvSpPr>
          <p:nvPr/>
        </p:nvSpPr>
        <p:spPr>
          <a:xfrm>
            <a:off x="4984636" y="3813418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Лаишево, ул. Производственная, д.5а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C963762-6B9C-4CB6-8696-A314B69F07FA}"/>
              </a:ext>
            </a:extLst>
          </p:cNvPr>
          <p:cNvSpPr txBox="1">
            <a:spLocks/>
          </p:cNvSpPr>
          <p:nvPr/>
        </p:nvSpPr>
        <p:spPr>
          <a:xfrm>
            <a:off x="4984636" y="418626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(84378) 2-71-27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F1A2A532-8534-4D78-9552-EB497D6735BE}"/>
              </a:ext>
            </a:extLst>
          </p:cNvPr>
          <p:cNvSpPr txBox="1">
            <a:spLocks/>
          </p:cNvSpPr>
          <p:nvPr/>
        </p:nvSpPr>
        <p:spPr>
          <a:xfrm>
            <a:off x="4984636" y="4559112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Rcdpov.Laishevo@tatar.ru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E9BF7CDA-3821-4065-90F2-0B9A2E4F7D6C}"/>
              </a:ext>
            </a:extLst>
          </p:cNvPr>
          <p:cNvSpPr txBox="1">
            <a:spLocks/>
          </p:cNvSpPr>
          <p:nvPr/>
        </p:nvSpPr>
        <p:spPr>
          <a:xfrm>
            <a:off x="4984636" y="5425112"/>
            <a:ext cx="705185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и QR-код для получения подробной информации</a:t>
            </a:r>
            <a:endParaRPr lang="ru-RU" sz="16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79D40-6722-4F06-B9E9-3D5F529FC296}"/>
              </a:ext>
            </a:extLst>
          </p:cNvPr>
          <p:cNvSpPr txBox="1"/>
          <p:nvPr/>
        </p:nvSpPr>
        <p:spPr>
          <a:xfrm>
            <a:off x="4984636" y="4931958"/>
            <a:ext cx="6845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ФИО руководителя: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Сурулева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Наталья Валерьевна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FD907D06-CCB5-4DD2-8C4C-4A1BD1D17E4A}"/>
              </a:ext>
            </a:extLst>
          </p:cNvPr>
          <p:cNvCxnSpPr>
            <a:cxnSpLocks/>
          </p:cNvCxnSpPr>
          <p:nvPr/>
        </p:nvCxnSpPr>
        <p:spPr>
          <a:xfrm>
            <a:off x="9667875" y="5797959"/>
            <a:ext cx="1015063" cy="4455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6CCFC4D-E095-4AD4-AD4E-DC08EC5ECCE0}"/>
              </a:ext>
            </a:extLst>
          </p:cNvPr>
          <p:cNvSpPr txBox="1">
            <a:spLocks/>
          </p:cNvSpPr>
          <p:nvPr/>
        </p:nvSpPr>
        <p:spPr>
          <a:xfrm>
            <a:off x="4984636" y="3175254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обслуживания: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стационарная, полустационарная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48C8D5F-427C-41E8-8B64-F9181530A1C2}"/>
              </a:ext>
            </a:extLst>
          </p:cNvPr>
          <p:cNvSpPr txBox="1">
            <a:spLocks/>
          </p:cNvSpPr>
          <p:nvPr/>
        </p:nvSpPr>
        <p:spPr>
          <a:xfrm>
            <a:off x="4984636" y="775256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Общая информация: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ACC533-686B-4D50-9709-B92BAD4C1D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" b="7807"/>
          <a:stretch/>
        </p:blipFill>
        <p:spPr>
          <a:xfrm>
            <a:off x="0" y="937225"/>
            <a:ext cx="4690954" cy="2627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7B13C56B-19F2-40D8-9450-E0161AB21F16}"/>
              </a:ext>
            </a:extLst>
          </p:cNvPr>
          <p:cNvSpPr txBox="1">
            <a:spLocks/>
          </p:cNvSpPr>
          <p:nvPr/>
        </p:nvSpPr>
        <p:spPr>
          <a:xfrm>
            <a:off x="4984636" y="335462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1BF236D-1125-4047-9F9E-00824FE691EA}"/>
              </a:ext>
            </a:extLst>
          </p:cNvPr>
          <p:cNvCxnSpPr>
            <a:cxnSpLocks/>
          </p:cNvCxnSpPr>
          <p:nvPr/>
        </p:nvCxnSpPr>
        <p:spPr>
          <a:xfrm>
            <a:off x="4777273" y="922528"/>
            <a:ext cx="0" cy="5935472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070226A6-19EA-4CA6-90DC-2B8E18EB2124}"/>
              </a:ext>
            </a:extLst>
          </p:cNvPr>
          <p:cNvCxnSpPr>
            <a:cxnSpLocks/>
          </p:cNvCxnSpPr>
          <p:nvPr/>
        </p:nvCxnSpPr>
        <p:spPr>
          <a:xfrm>
            <a:off x="0" y="3639985"/>
            <a:ext cx="12192000" cy="0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E2E2FF-4B72-4BC5-AC0F-49219A6C28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74" y="5694366"/>
            <a:ext cx="939600" cy="9396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47914C-1BBA-4E7D-956F-9CBD4D66D50F}"/>
              </a:ext>
            </a:extLst>
          </p:cNvPr>
          <p:cNvSpPr txBox="1">
            <a:spLocks/>
          </p:cNvSpPr>
          <p:nvPr/>
        </p:nvSpPr>
        <p:spPr>
          <a:xfrm>
            <a:off x="111972" y="86082"/>
            <a:ext cx="11159407" cy="5813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«СОЛНЕЧНЫЙ» </a:t>
            </a: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реабилитационный центр для детей и подростков с ограниченными возможностями </a:t>
            </a:r>
          </a:p>
          <a:p>
            <a:pPr algn="l">
              <a:defRPr/>
            </a:pP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Казань</a:t>
            </a:r>
            <a:endParaRPr lang="ru-RU" sz="1600" dirty="0">
              <a:solidFill>
                <a:srgbClr val="00923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E6C9B08-66E8-436B-A80B-E2615509DD99}"/>
              </a:ext>
            </a:extLst>
          </p:cNvPr>
          <p:cNvSpPr txBox="1">
            <a:spLocks/>
          </p:cNvSpPr>
          <p:nvPr/>
        </p:nvSpPr>
        <p:spPr>
          <a:xfrm>
            <a:off x="4984636" y="1050993"/>
            <a:ext cx="6845038" cy="2228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Основными задачами Центра являются: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медицинская реабилитация детей-инвалидов, направленная на полное или частичное восстановление самообслуживания и трудоспособности;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обучение детей-инвалидов в кружках по интересам с целью социальной адаптации и приобретения ими специальности;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социально-реабилитационная работа с родителями  детей, имеющих отклонения в умственном или физическом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развитии;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реализации программ индивидуальной реабилитации 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(ИПРА) детей с ограниченными возможностями;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взаимодействия структурных подразделений Центра с учреждениями и ведомствами (здравоохранения, образования, культуры, общественными организациями и т.д.) с целью комплексного решения проблемы детей с ограниченными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возможностями.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ECAB4F5-5235-4A64-ACF0-B350C5066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" y="3846771"/>
            <a:ext cx="4152249" cy="278262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6E97740-1ABA-480E-B677-516B1373EA35}"/>
              </a:ext>
            </a:extLst>
          </p:cNvPr>
          <p:cNvSpPr txBox="1">
            <a:spLocks/>
          </p:cNvSpPr>
          <p:nvPr/>
        </p:nvSpPr>
        <p:spPr>
          <a:xfrm>
            <a:off x="4984636" y="3813418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Казань, ул. Рихарда Зорге, д.103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C963762-6B9C-4CB6-8696-A314B69F07FA}"/>
              </a:ext>
            </a:extLst>
          </p:cNvPr>
          <p:cNvSpPr txBox="1">
            <a:spLocks/>
          </p:cNvSpPr>
          <p:nvPr/>
        </p:nvSpPr>
        <p:spPr>
          <a:xfrm>
            <a:off x="4984636" y="418626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(843) 268-44-81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F1A2A532-8534-4D78-9552-EB497D6735BE}"/>
              </a:ext>
            </a:extLst>
          </p:cNvPr>
          <p:cNvSpPr txBox="1">
            <a:spLocks/>
          </p:cNvSpPr>
          <p:nvPr/>
        </p:nvSpPr>
        <p:spPr>
          <a:xfrm>
            <a:off x="4984636" y="4559112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Rcdpov.Solnechnyy-kz@tatar.ru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E9BF7CDA-3821-4065-90F2-0B9A2E4F7D6C}"/>
              </a:ext>
            </a:extLst>
          </p:cNvPr>
          <p:cNvSpPr txBox="1">
            <a:spLocks/>
          </p:cNvSpPr>
          <p:nvPr/>
        </p:nvSpPr>
        <p:spPr>
          <a:xfrm>
            <a:off x="4984636" y="5425112"/>
            <a:ext cx="705185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и QR-код для получения подробной информации</a:t>
            </a:r>
            <a:endParaRPr lang="ru-RU" sz="16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79D40-6722-4F06-B9E9-3D5F529FC296}"/>
              </a:ext>
            </a:extLst>
          </p:cNvPr>
          <p:cNvSpPr txBox="1"/>
          <p:nvPr/>
        </p:nvSpPr>
        <p:spPr>
          <a:xfrm>
            <a:off x="4984636" y="4931958"/>
            <a:ext cx="6845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ФИО руководителя: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Шафигуллина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Юлия </a:t>
            </a:r>
            <a:r>
              <a:rPr lang="ru-RU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Равилевна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FD907D06-CCB5-4DD2-8C4C-4A1BD1D17E4A}"/>
              </a:ext>
            </a:extLst>
          </p:cNvPr>
          <p:cNvCxnSpPr>
            <a:cxnSpLocks/>
          </p:cNvCxnSpPr>
          <p:nvPr/>
        </p:nvCxnSpPr>
        <p:spPr>
          <a:xfrm>
            <a:off x="9667875" y="5797959"/>
            <a:ext cx="1015063" cy="4455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6CCFC4D-E095-4AD4-AD4E-DC08EC5ECCE0}"/>
              </a:ext>
            </a:extLst>
          </p:cNvPr>
          <p:cNvSpPr txBox="1">
            <a:spLocks/>
          </p:cNvSpPr>
          <p:nvPr/>
        </p:nvSpPr>
        <p:spPr>
          <a:xfrm>
            <a:off x="4984636" y="3175254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обслуживания: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полустационарная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48C8D5F-427C-41E8-8B64-F9181530A1C2}"/>
              </a:ext>
            </a:extLst>
          </p:cNvPr>
          <p:cNvSpPr txBox="1">
            <a:spLocks/>
          </p:cNvSpPr>
          <p:nvPr/>
        </p:nvSpPr>
        <p:spPr>
          <a:xfrm>
            <a:off x="4984636" y="775256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Общая информация: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ердце 23">
            <a:extLst>
              <a:ext uri="{FF2B5EF4-FFF2-40B4-BE49-F238E27FC236}">
                <a16:creationId xmlns:a16="http://schemas.microsoft.com/office/drawing/2014/main" id="{8A8CD597-FD4A-48DD-81AE-F6F74495655C}"/>
              </a:ext>
            </a:extLst>
          </p:cNvPr>
          <p:cNvSpPr/>
          <p:nvPr/>
        </p:nvSpPr>
        <p:spPr>
          <a:xfrm>
            <a:off x="1337369" y="4589960"/>
            <a:ext cx="197817" cy="168772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93A46126-DEE4-48C3-8644-0CD2059DD12D}"/>
              </a:ext>
            </a:extLst>
          </p:cNvPr>
          <p:cNvSpPr txBox="1">
            <a:spLocks/>
          </p:cNvSpPr>
          <p:nvPr/>
        </p:nvSpPr>
        <p:spPr>
          <a:xfrm>
            <a:off x="1145193" y="4762183"/>
            <a:ext cx="941185" cy="209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  <a:endParaRPr lang="ru-RU" sz="10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B7B9DC74-890C-48C1-AAB8-41EC33383FE7}"/>
              </a:ext>
            </a:extLst>
          </p:cNvPr>
          <p:cNvSpPr txBox="1">
            <a:spLocks/>
          </p:cNvSpPr>
          <p:nvPr/>
        </p:nvSpPr>
        <p:spPr>
          <a:xfrm>
            <a:off x="4984636" y="335462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319E419-708F-4DF6-B4E9-F244A217B0A9}"/>
              </a:ext>
            </a:extLst>
          </p:cNvPr>
          <p:cNvCxnSpPr>
            <a:cxnSpLocks/>
          </p:cNvCxnSpPr>
          <p:nvPr/>
        </p:nvCxnSpPr>
        <p:spPr>
          <a:xfrm>
            <a:off x="4777273" y="922528"/>
            <a:ext cx="0" cy="5935472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BE68B9E-B92F-4699-AF26-483F34997437}"/>
              </a:ext>
            </a:extLst>
          </p:cNvPr>
          <p:cNvCxnSpPr>
            <a:cxnSpLocks/>
          </p:cNvCxnSpPr>
          <p:nvPr/>
        </p:nvCxnSpPr>
        <p:spPr>
          <a:xfrm>
            <a:off x="0" y="3639985"/>
            <a:ext cx="12192000" cy="0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14" y="750986"/>
            <a:ext cx="3851645" cy="286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37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867412-A74E-4D0C-9402-5DA1487DEE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74" y="5694366"/>
            <a:ext cx="939600" cy="9396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47914C-1BBA-4E7D-956F-9CBD4D66D50F}"/>
              </a:ext>
            </a:extLst>
          </p:cNvPr>
          <p:cNvSpPr txBox="1">
            <a:spLocks/>
          </p:cNvSpPr>
          <p:nvPr/>
        </p:nvSpPr>
        <p:spPr>
          <a:xfrm>
            <a:off x="111972" y="86082"/>
            <a:ext cx="11159407" cy="5813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«АПРЕЛЬ» </a:t>
            </a: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реабилитационный центр для детей и подростков с ограниченными возможностями </a:t>
            </a:r>
          </a:p>
          <a:p>
            <a:pPr algn="l">
              <a:defRPr/>
            </a:pP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Казань</a:t>
            </a:r>
            <a:endParaRPr lang="ru-RU" sz="1600" dirty="0">
              <a:solidFill>
                <a:srgbClr val="00923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E6C9B08-66E8-436B-A80B-E2615509DD99}"/>
              </a:ext>
            </a:extLst>
          </p:cNvPr>
          <p:cNvSpPr txBox="1">
            <a:spLocks/>
          </p:cNvSpPr>
          <p:nvPr/>
        </p:nvSpPr>
        <p:spPr>
          <a:xfrm>
            <a:off x="4984636" y="1050993"/>
            <a:ext cx="6845038" cy="2228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Центре проходят реабилитацию дети со следующими нарушениями: 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заболеваниями ЦНС (органические поражения мозга, эпилепсия, умственная отсталость, тяжелые неврозы); 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генетическими нарушениями и врожденными аномалиями (синдром Дауна, синдром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Ретта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синдром Карнеги де Ланге, укорочения и деформации костно-мышечной системы); 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психическими расстройствами и расстройствами поведения (аутизм, шизофрения и др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ECAB4F5-5235-4A64-ACF0-B350C5066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" y="3846771"/>
            <a:ext cx="4152249" cy="278262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6E97740-1ABA-480E-B677-516B1373EA35}"/>
              </a:ext>
            </a:extLst>
          </p:cNvPr>
          <p:cNvSpPr txBox="1">
            <a:spLocks/>
          </p:cNvSpPr>
          <p:nvPr/>
        </p:nvSpPr>
        <p:spPr>
          <a:xfrm>
            <a:off x="4984636" y="3813418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Казань, ул. Рихарда Зорге, д.121; ул. Л. Шмидта д.48Б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C963762-6B9C-4CB6-8696-A314B69F07FA}"/>
              </a:ext>
            </a:extLst>
          </p:cNvPr>
          <p:cNvSpPr txBox="1">
            <a:spLocks/>
          </p:cNvSpPr>
          <p:nvPr/>
        </p:nvSpPr>
        <p:spPr>
          <a:xfrm>
            <a:off x="4984636" y="418626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(843) 268-08-80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F1A2A532-8534-4D78-9552-EB497D6735BE}"/>
              </a:ext>
            </a:extLst>
          </p:cNvPr>
          <p:cNvSpPr txBox="1">
            <a:spLocks/>
          </p:cNvSpPr>
          <p:nvPr/>
        </p:nvSpPr>
        <p:spPr>
          <a:xfrm>
            <a:off x="4984636" y="4559112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Rcdpov.Aprel-kzn@tatar.ru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E9BF7CDA-3821-4065-90F2-0B9A2E4F7D6C}"/>
              </a:ext>
            </a:extLst>
          </p:cNvPr>
          <p:cNvSpPr txBox="1">
            <a:spLocks/>
          </p:cNvSpPr>
          <p:nvPr/>
        </p:nvSpPr>
        <p:spPr>
          <a:xfrm>
            <a:off x="4984636" y="5425112"/>
            <a:ext cx="705185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и QR-код для получения подробной информации</a:t>
            </a:r>
            <a:endParaRPr lang="ru-RU" sz="16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79D40-6722-4F06-B9E9-3D5F529FC296}"/>
              </a:ext>
            </a:extLst>
          </p:cNvPr>
          <p:cNvSpPr txBox="1"/>
          <p:nvPr/>
        </p:nvSpPr>
        <p:spPr>
          <a:xfrm>
            <a:off x="4984636" y="4931958"/>
            <a:ext cx="6845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ФИО руководителя: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Трифонова Наталья Николаевна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FD907D06-CCB5-4DD2-8C4C-4A1BD1D17E4A}"/>
              </a:ext>
            </a:extLst>
          </p:cNvPr>
          <p:cNvCxnSpPr>
            <a:cxnSpLocks/>
          </p:cNvCxnSpPr>
          <p:nvPr/>
        </p:nvCxnSpPr>
        <p:spPr>
          <a:xfrm>
            <a:off x="9667875" y="5797959"/>
            <a:ext cx="1015063" cy="4455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6CCFC4D-E095-4AD4-AD4E-DC08EC5ECCE0}"/>
              </a:ext>
            </a:extLst>
          </p:cNvPr>
          <p:cNvSpPr txBox="1">
            <a:spLocks/>
          </p:cNvSpPr>
          <p:nvPr/>
        </p:nvSpPr>
        <p:spPr>
          <a:xfrm>
            <a:off x="4984636" y="3175254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обслуживания: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полустационарная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48C8D5F-427C-41E8-8B64-F9181530A1C2}"/>
              </a:ext>
            </a:extLst>
          </p:cNvPr>
          <p:cNvSpPr txBox="1">
            <a:spLocks/>
          </p:cNvSpPr>
          <p:nvPr/>
        </p:nvSpPr>
        <p:spPr>
          <a:xfrm>
            <a:off x="4984636" y="775256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Общая информация: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ердце 23">
            <a:extLst>
              <a:ext uri="{FF2B5EF4-FFF2-40B4-BE49-F238E27FC236}">
                <a16:creationId xmlns:a16="http://schemas.microsoft.com/office/drawing/2014/main" id="{8A8CD597-FD4A-48DD-81AE-F6F74495655C}"/>
              </a:ext>
            </a:extLst>
          </p:cNvPr>
          <p:cNvSpPr/>
          <p:nvPr/>
        </p:nvSpPr>
        <p:spPr>
          <a:xfrm>
            <a:off x="1337369" y="4589960"/>
            <a:ext cx="197817" cy="168772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93A46126-DEE4-48C3-8644-0CD2059DD12D}"/>
              </a:ext>
            </a:extLst>
          </p:cNvPr>
          <p:cNvSpPr txBox="1">
            <a:spLocks/>
          </p:cNvSpPr>
          <p:nvPr/>
        </p:nvSpPr>
        <p:spPr>
          <a:xfrm>
            <a:off x="1145193" y="4762183"/>
            <a:ext cx="941185" cy="209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  <a:endParaRPr lang="ru-RU" sz="10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49E619-0874-4EEF-B5A3-AEF4DEB98E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5000"/>
                    </a14:imgEffect>
                    <a14:imgEffect>
                      <a14:brightnessContrast bright="-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"/>
          <a:stretch/>
        </p:blipFill>
        <p:spPr>
          <a:xfrm>
            <a:off x="0" y="941852"/>
            <a:ext cx="4690954" cy="262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7989EDBB-0ED8-4BC2-9B20-ED78160E9BF2}"/>
              </a:ext>
            </a:extLst>
          </p:cNvPr>
          <p:cNvSpPr txBox="1">
            <a:spLocks/>
          </p:cNvSpPr>
          <p:nvPr/>
        </p:nvSpPr>
        <p:spPr>
          <a:xfrm>
            <a:off x="4984636" y="335462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</a:t>
            </a:r>
            <a:endParaRPr lang="ru-RU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7615687-3DF5-499A-8FE4-749803C493F9}"/>
              </a:ext>
            </a:extLst>
          </p:cNvPr>
          <p:cNvCxnSpPr>
            <a:cxnSpLocks/>
          </p:cNvCxnSpPr>
          <p:nvPr/>
        </p:nvCxnSpPr>
        <p:spPr>
          <a:xfrm>
            <a:off x="4777273" y="922528"/>
            <a:ext cx="0" cy="5935472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93F8755-5CFC-4528-AD5E-E12775053B65}"/>
              </a:ext>
            </a:extLst>
          </p:cNvPr>
          <p:cNvCxnSpPr>
            <a:cxnSpLocks/>
          </p:cNvCxnSpPr>
          <p:nvPr/>
        </p:nvCxnSpPr>
        <p:spPr>
          <a:xfrm>
            <a:off x="0" y="3639985"/>
            <a:ext cx="12192000" cy="0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9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E6C9B08-66E8-436B-A80B-E2615509DD99}"/>
              </a:ext>
            </a:extLst>
          </p:cNvPr>
          <p:cNvSpPr txBox="1">
            <a:spLocks/>
          </p:cNvSpPr>
          <p:nvPr/>
        </p:nvSpPr>
        <p:spPr>
          <a:xfrm>
            <a:off x="4984636" y="1050993"/>
            <a:ext cx="6845038" cy="2228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БФ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Cила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 детях» создан 03 марта 2014 г. </a:t>
            </a:r>
          </a:p>
          <a:p>
            <a:pPr algn="l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Фонд занимается созданием и развитием реабилитационных центров на территории Республики Татарстан, организацией помощи семьям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детей-инвалидов.</a:t>
            </a:r>
          </a:p>
          <a:p>
            <a:pPr algn="l">
              <a:defRPr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ООО «МЦНР ЛОГОС»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Диагностика и коррекция нарушений речевого развития у детей;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Реабилитация пациентов с заболеваниями нервной системы;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Медицинская и психологическая помощь детям и взрослым;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детей к школе по программам адаптации и раннего развития;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Физическое и моторное развитие через адаптивную физическую культуру и терапевтические методики;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досуговых и развивающих мероприятий для детей с особыми образовательными и медицинскими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потребностями.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ECAB4F5-5235-4A64-ACF0-B350C5066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" y="3846771"/>
            <a:ext cx="4152249" cy="2782627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36E97740-1ABA-480E-B677-516B1373EA35}"/>
              </a:ext>
            </a:extLst>
          </p:cNvPr>
          <p:cNvSpPr txBox="1">
            <a:spLocks/>
          </p:cNvSpPr>
          <p:nvPr/>
        </p:nvSpPr>
        <p:spPr>
          <a:xfrm>
            <a:off x="4984636" y="3813418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Казань, ул.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Ягодинская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д.35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C963762-6B9C-4CB6-8696-A314B69F07FA}"/>
              </a:ext>
            </a:extLst>
          </p:cNvPr>
          <p:cNvSpPr txBox="1">
            <a:spLocks/>
          </p:cNvSpPr>
          <p:nvPr/>
        </p:nvSpPr>
        <p:spPr>
          <a:xfrm>
            <a:off x="4984636" y="418626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+7 (843) 237-21-72; +7 (952) 044-79-84</a:t>
            </a:r>
            <a:endParaRPr lang="ru-RU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F1A2A532-8534-4D78-9552-EB497D6735BE}"/>
              </a:ext>
            </a:extLst>
          </p:cNvPr>
          <p:cNvSpPr txBox="1">
            <a:spLocks/>
          </p:cNvSpPr>
          <p:nvPr/>
        </p:nvSpPr>
        <p:spPr>
          <a:xfrm>
            <a:off x="4984636" y="4559112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bfsilavdetyah@yandex.ru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E9BF7CDA-3821-4065-90F2-0B9A2E4F7D6C}"/>
              </a:ext>
            </a:extLst>
          </p:cNvPr>
          <p:cNvSpPr txBox="1">
            <a:spLocks/>
          </p:cNvSpPr>
          <p:nvPr/>
        </p:nvSpPr>
        <p:spPr>
          <a:xfrm>
            <a:off x="4984636" y="5425112"/>
            <a:ext cx="705185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и QR-код для получения подробной информации</a:t>
            </a:r>
            <a:endParaRPr lang="ru-RU" sz="1600" dirty="0">
              <a:solidFill>
                <a:srgbClr val="0070C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79D40-6722-4F06-B9E9-3D5F529FC296}"/>
              </a:ext>
            </a:extLst>
          </p:cNvPr>
          <p:cNvSpPr txBox="1"/>
          <p:nvPr/>
        </p:nvSpPr>
        <p:spPr>
          <a:xfrm>
            <a:off x="4984636" y="4931958"/>
            <a:ext cx="6845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ФИО руководителя: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Загретдинов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Адель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Линнарович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FD907D06-CCB5-4DD2-8C4C-4A1BD1D17E4A}"/>
              </a:ext>
            </a:extLst>
          </p:cNvPr>
          <p:cNvCxnSpPr>
            <a:cxnSpLocks/>
          </p:cNvCxnSpPr>
          <p:nvPr/>
        </p:nvCxnSpPr>
        <p:spPr>
          <a:xfrm>
            <a:off x="9667875" y="5797959"/>
            <a:ext cx="1015063" cy="4455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B6CCFC4D-E095-4AD4-AD4E-DC08EC5ECCE0}"/>
              </a:ext>
            </a:extLst>
          </p:cNvPr>
          <p:cNvSpPr txBox="1">
            <a:spLocks/>
          </p:cNvSpPr>
          <p:nvPr/>
        </p:nvSpPr>
        <p:spPr>
          <a:xfrm>
            <a:off x="4984636" y="3175254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Форма обслуживания: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полустационарная</a:t>
            </a:r>
            <a:endParaRPr lang="ru-RU" sz="11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48C8D5F-427C-41E8-8B64-F9181530A1C2}"/>
              </a:ext>
            </a:extLst>
          </p:cNvPr>
          <p:cNvSpPr txBox="1">
            <a:spLocks/>
          </p:cNvSpPr>
          <p:nvPr/>
        </p:nvSpPr>
        <p:spPr>
          <a:xfrm>
            <a:off x="4984636" y="775256"/>
            <a:ext cx="6712064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Общая информация:</a:t>
            </a:r>
            <a:endParaRPr lang="ru-RU" sz="11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ердце 23">
            <a:extLst>
              <a:ext uri="{FF2B5EF4-FFF2-40B4-BE49-F238E27FC236}">
                <a16:creationId xmlns:a16="http://schemas.microsoft.com/office/drawing/2014/main" id="{8A8CD597-FD4A-48DD-81AE-F6F74495655C}"/>
              </a:ext>
            </a:extLst>
          </p:cNvPr>
          <p:cNvSpPr/>
          <p:nvPr/>
        </p:nvSpPr>
        <p:spPr>
          <a:xfrm>
            <a:off x="1337369" y="4589960"/>
            <a:ext cx="197817" cy="168772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93A46126-DEE4-48C3-8644-0CD2059DD12D}"/>
              </a:ext>
            </a:extLst>
          </p:cNvPr>
          <p:cNvSpPr txBox="1">
            <a:spLocks/>
          </p:cNvSpPr>
          <p:nvPr/>
        </p:nvSpPr>
        <p:spPr>
          <a:xfrm>
            <a:off x="1145193" y="4762183"/>
            <a:ext cx="941185" cy="209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  <a:endParaRPr lang="ru-RU" sz="10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07A6F1AB-142B-4E8B-AD23-C751E199B0F5}"/>
              </a:ext>
            </a:extLst>
          </p:cNvPr>
          <p:cNvSpPr txBox="1">
            <a:spLocks/>
          </p:cNvSpPr>
          <p:nvPr/>
        </p:nvSpPr>
        <p:spPr>
          <a:xfrm>
            <a:off x="111972" y="86082"/>
            <a:ext cx="11159407" cy="5813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«СИЛА В ДЕТЯХ» </a:t>
            </a: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благотворительный фонд помощи детям с ограниченными возможностями здоровья</a:t>
            </a:r>
          </a:p>
          <a:p>
            <a:pPr algn="l">
              <a:defRPr/>
            </a:pP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Казань (ул. </a:t>
            </a:r>
            <a:r>
              <a:rPr lang="ru-RU" sz="1600" dirty="0" err="1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Ягодинская</a:t>
            </a:r>
            <a:r>
              <a:rPr lang="ru-RU" sz="1600" dirty="0">
                <a:solidFill>
                  <a:srgbClr val="009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д.35)</a:t>
            </a:r>
            <a:endParaRPr lang="ru-RU" sz="1600" dirty="0">
              <a:solidFill>
                <a:srgbClr val="00923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426E83-1E0A-4FF6-B219-5D9D6EF5D38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74" y="5694366"/>
            <a:ext cx="939600" cy="939600"/>
          </a:xfrm>
          <a:prstGeom prst="rect">
            <a:avLst/>
          </a:prstGeom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0582948A-35CD-4B5B-8A36-58E064C2D1EE}"/>
              </a:ext>
            </a:extLst>
          </p:cNvPr>
          <p:cNvSpPr txBox="1">
            <a:spLocks/>
          </p:cNvSpPr>
          <p:nvPr/>
        </p:nvSpPr>
        <p:spPr>
          <a:xfrm>
            <a:off x="4984636" y="3354625"/>
            <a:ext cx="6845038" cy="350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Форма собственности: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частная</a:t>
            </a:r>
            <a:endParaRPr lang="ru-RU" sz="11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CF96832-5148-42B0-A7E4-9D0167F55C27}"/>
              </a:ext>
            </a:extLst>
          </p:cNvPr>
          <p:cNvCxnSpPr>
            <a:cxnSpLocks/>
          </p:cNvCxnSpPr>
          <p:nvPr/>
        </p:nvCxnSpPr>
        <p:spPr>
          <a:xfrm>
            <a:off x="4777273" y="922528"/>
            <a:ext cx="0" cy="5935472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079DC4E1-DD11-43DF-87B2-C8C0FD7311AA}"/>
              </a:ext>
            </a:extLst>
          </p:cNvPr>
          <p:cNvCxnSpPr>
            <a:cxnSpLocks/>
          </p:cNvCxnSpPr>
          <p:nvPr/>
        </p:nvCxnSpPr>
        <p:spPr>
          <a:xfrm>
            <a:off x="0" y="3639985"/>
            <a:ext cx="12192000" cy="0"/>
          </a:xfrm>
          <a:prstGeom prst="line">
            <a:avLst/>
          </a:prstGeom>
          <a:ln>
            <a:solidFill>
              <a:srgbClr val="009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19" y="865734"/>
            <a:ext cx="3937928" cy="271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40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4536</TotalTime>
  <Words>1633</Words>
  <Application>Microsoft Office PowerPoint</Application>
  <PresentationFormat>Широкоэкранный</PresentationFormat>
  <Paragraphs>177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Реньжин Сергей Олегович</dc:creator>
  <cp:lastModifiedBy>Абдуллина Алия Рамилевна</cp:lastModifiedBy>
  <cp:revision>109</cp:revision>
  <dcterms:created xsi:type="dcterms:W3CDTF">2025-01-10T06:53:50Z</dcterms:created>
  <dcterms:modified xsi:type="dcterms:W3CDTF">2026-04-09T11:32:43Z</dcterms:modified>
</cp:coreProperties>
</file>