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2" r:id="rId2"/>
    <p:sldId id="275" r:id="rId3"/>
    <p:sldId id="274" r:id="rId4"/>
    <p:sldId id="277" r:id="rId5"/>
    <p:sldId id="276" r:id="rId6"/>
    <p:sldId id="278" r:id="rId7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E"/>
    <a:srgbClr val="DA251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140" y="-37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C21F-07F4-40D7-BECA-C6BE90E50505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00208-7CBD-44EA-9A5C-07AFD04EE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лия\ПРЕЗЕНТАЦИЯ\ВНЕШНИЙ  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-1587"/>
            <a:ext cx="10691813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54212" y="3255555"/>
            <a:ext cx="9089390" cy="1378839"/>
          </a:xfrm>
        </p:spPr>
        <p:txBody>
          <a:bodyPr>
            <a:normAutofit/>
          </a:bodyPr>
          <a:lstStyle>
            <a:lvl1pPr algn="r">
              <a:defRPr lang="ru-RU" sz="2200" b="1" kern="1200" dirty="0">
                <a:solidFill>
                  <a:srgbClr val="00458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8388" y="4738020"/>
            <a:ext cx="7485380" cy="1244700"/>
          </a:xfrm>
        </p:spPr>
        <p:txBody>
          <a:bodyPr>
            <a:normAutofit/>
          </a:bodyPr>
          <a:lstStyle>
            <a:lvl1pPr marL="285750" indent="-285750" algn="r" defTabSz="1043056" rtl="0" eaLnBrk="1" latinLnBrk="0" hangingPunct="1">
              <a:lnSpc>
                <a:spcPct val="117000"/>
              </a:lnSpc>
              <a:buClr>
                <a:srgbClr val="DA251D"/>
              </a:buClr>
              <a:buSzPct val="75000"/>
              <a:buFont typeface="Wingdings" pitchFamily="2" charset="2"/>
              <a:buChar char=""/>
              <a:defRPr lang="ru-RU" sz="1600" kern="1200" dirty="0">
                <a:solidFill>
                  <a:srgbClr val="00458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78947" y="404205"/>
            <a:ext cx="254170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rtlCol="0" anchor="b">
            <a:spAutoFit/>
          </a:bodyPr>
          <a:lstStyle/>
          <a:p>
            <a:pPr algn="r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ОТКРЫТОЕ </a:t>
            </a:r>
          </a:p>
          <a:p>
            <a:pPr algn="r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АКЦИОНЕРНОЕ </a:t>
            </a:r>
          </a:p>
          <a:p>
            <a:pPr algn="r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ОБЩЕСТВО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960888"/>
            <a:ext cx="24491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квартал / 2013 год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78948" y="936794"/>
            <a:ext cx="254170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rtlCol="0" anchor="b">
            <a:spAutoFit/>
          </a:bodyPr>
          <a:lstStyle/>
          <a:p>
            <a:pPr algn="r"/>
            <a:r>
              <a:rPr lang="ru-R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«КАМАЗ»</a:t>
            </a:r>
          </a:p>
        </p:txBody>
      </p:sp>
    </p:spTree>
    <p:extLst>
      <p:ext uri="{BB962C8B-B14F-4D97-AF65-F5344CB8AC3E}">
        <p14:creationId xmlns:p14="http://schemas.microsoft.com/office/powerpoint/2010/main" val="21120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1116334"/>
            <a:ext cx="1248140" cy="56886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1116334"/>
            <a:ext cx="8263250" cy="56886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0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1074409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1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5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65" y="1944576"/>
            <a:ext cx="4752528" cy="478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7" y="1944576"/>
            <a:ext cx="4680519" cy="478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6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044327"/>
            <a:ext cx="9624060" cy="51868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1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84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86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1116335"/>
            <a:ext cx="3518055" cy="46592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1116335"/>
            <a:ext cx="5977908" cy="56380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28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1260351"/>
            <a:ext cx="6416040" cy="39520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3408195" y="6965901"/>
            <a:ext cx="930393" cy="402567"/>
          </a:xfrm>
        </p:spPr>
        <p:txBody>
          <a:bodyPr/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7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Лилия\ПРЕЗЕНТАЦИЯ\внут 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-1587"/>
            <a:ext cx="10691812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08195" y="6965901"/>
            <a:ext cx="93039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ru-RU" sz="1300" kern="1200" smtClean="0">
                <a:solidFill>
                  <a:srgbClr val="00458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2013 год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2164" y="353984"/>
            <a:ext cx="5472608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marL="0" algn="l" defTabSz="1043056" rtl="0" eaLnBrk="1" latinLnBrk="0" hangingPunct="1">
              <a:lnSpc>
                <a:spcPct val="90000"/>
              </a:lnSpc>
              <a:defRPr lang="ru-RU" sz="12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948983"/>
            <a:ext cx="491409" cy="33055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marL="0" algn="l" defTabSz="1043056" rtl="0" eaLnBrk="1" latinLnBrk="0" hangingPunct="1">
              <a:defRPr lang="ru-RU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CF708CB9-D418-4895-8A06-AC38AA2655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1097260"/>
            <a:ext cx="9636565" cy="51868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940400" y="423083"/>
            <a:ext cx="351886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ОАО «КАМАЗ»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894" y="7020991"/>
            <a:ext cx="9466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458E"/>
                </a:solidFill>
                <a:latin typeface="Arial" pitchFamily="34" charset="0"/>
                <a:cs typeface="Arial" pitchFamily="34" charset="0"/>
              </a:rPr>
              <a:t>квартал / </a:t>
            </a:r>
            <a:endParaRPr lang="ru-RU" sz="1300" dirty="0">
              <a:solidFill>
                <a:srgbClr val="00458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1043056" rtl="0" eaLnBrk="1" latinLnBrk="0" hangingPunct="1">
        <a:spcBef>
          <a:spcPct val="0"/>
        </a:spcBef>
        <a:buNone/>
        <a:defRPr lang="ru-RU" sz="1600" b="1" kern="1200" smtClean="0">
          <a:solidFill>
            <a:srgbClr val="00458E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Clr>
          <a:srgbClr val="DA251D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47483" indent="-325955" algn="l" defTabSz="1043056" rtl="0" eaLnBrk="1" latinLnBrk="0" hangingPunct="1">
        <a:spcBef>
          <a:spcPct val="20000"/>
        </a:spcBef>
        <a:buClr>
          <a:srgbClr val="DA251D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03820" indent="-260764" algn="l" defTabSz="1043056" rtl="0" eaLnBrk="1" latinLnBrk="0" hangingPunct="1">
        <a:spcBef>
          <a:spcPct val="20000"/>
        </a:spcBef>
        <a:buClr>
          <a:srgbClr val="00458E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25348" indent="-260764" algn="l" defTabSz="1043056" rtl="0" eaLnBrk="1" latinLnBrk="0" hangingPunct="1">
        <a:spcBef>
          <a:spcPct val="20000"/>
        </a:spcBef>
        <a:buClr>
          <a:srgbClr val="B3B3B3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46876" indent="-260764" algn="l" defTabSz="1043056" rtl="0" eaLnBrk="1" latinLnBrk="0" hangingPunct="1">
        <a:spcBef>
          <a:spcPct val="20000"/>
        </a:spcBef>
        <a:buClr>
          <a:srgbClr val="DA251D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f14" TargetMode="External"/><Relationship Id="rId2" Type="http://schemas.openxmlformats.org/officeDocument/2006/relationships/hyperlink" Target="mailto:Rutkovskaya@kamaz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90552" y="7020991"/>
            <a:ext cx="26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8468" y="4283066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18-23 августа 2014 г.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г. Набережные Челны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C:\Управление персоналом\ПРОФОРИЕТАЦИЯ\Фото\1369719965_5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737117"/>
            <a:ext cx="2376264" cy="237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Управление персоналом\ПРОФОРИЕТАЦИЯ\Фото\фор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91" y="3724210"/>
            <a:ext cx="3552575" cy="236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164" y="1309999"/>
            <a:ext cx="98967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ОАО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«КАМАЗ» совместно </a:t>
            </a: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 Министерством труда, занятости и социальной защиты РТ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организуют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124" y="2556495"/>
            <a:ext cx="996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МОЛОДЕЖНЫЙ ПРОФОРИЕНТАЦИОННЫЙ ФОРУМ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«</a:t>
            </a:r>
            <a:r>
              <a:rPr lang="en-US" sz="3200" b="1" dirty="0">
                <a:solidFill>
                  <a:srgbClr val="0070C0"/>
                </a:solidFill>
              </a:rPr>
              <a:t>PROF</a:t>
            </a:r>
            <a:r>
              <a:rPr lang="ru-RU" sz="3200" b="1" dirty="0">
                <a:solidFill>
                  <a:srgbClr val="0070C0"/>
                </a:solidFill>
              </a:rPr>
              <a:t>движение - 2014»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90552" y="7020991"/>
            <a:ext cx="26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180" y="972319"/>
            <a:ext cx="9145016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УЧАСТНИКИ ФОРУМА</a:t>
            </a: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Учащиеся 10-11 классов г. Набережные Челны </a:t>
            </a:r>
            <a:r>
              <a:rPr lang="ru-RU" sz="1200" dirty="0" smtClean="0"/>
              <a:t>(дети работников ОАО «КАМАЗ») </a:t>
            </a:r>
            <a:r>
              <a:rPr lang="ru-RU" dirty="0" smtClean="0"/>
              <a:t>– 40 чел.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Учащиеся СПО РТ – 80 чел.: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Нижнекамский индустриальный техникум;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Нижнекамский нефтехимический колледж;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Камский государственный автомеханический техникум (г. Набережные Челны);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Технический колледж им. В.Д. Поташова (г. Набережные Челны);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Камский политехнический колледж им. Л.Б. Васильева (г. Набережные Челны);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Профессиональный лицей №87 (г. </a:t>
            </a:r>
            <a:r>
              <a:rPr lang="ru-RU" sz="1000" dirty="0" err="1" smtClean="0"/>
              <a:t>Мамадыш</a:t>
            </a:r>
            <a:r>
              <a:rPr lang="ru-RU" sz="1000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 smtClean="0"/>
              <a:t>Заинский политехнический колледж.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Учащиеся ВУЗов РФ – 80 чел.: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КНИТУ-КАИ (Казань);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КНИТУ-КАИ (филиал г. Елабуга);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КНИТУ-КАИ (филиал г. Зеленодольск);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КНИТУ-КАИ (филиал г. Набережные Челны);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КНИТУ-КАИ (филиал г. </a:t>
            </a:r>
            <a:r>
              <a:rPr lang="ru-RU" sz="900" dirty="0" smtClean="0"/>
              <a:t>Нижнекамск);</a:t>
            </a:r>
            <a:endParaRPr lang="ru-RU" sz="900" dirty="0"/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КНИТУ-КАИ (филиал г. </a:t>
            </a:r>
            <a:r>
              <a:rPr lang="ru-RU" sz="900" dirty="0" smtClean="0"/>
              <a:t>Чистополь);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КФУ;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КФУ (филиал г. Набережные Челны);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КГЭУ;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Пермский государственный национальный исследовательский университет;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Ижевский государственный технический университет им. М.Т. Калашникова;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Ульяновская государственная сельскохозяйственная академия им. П.А. Столыпина;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Ульяновский государственный технический университет;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Ульяновское высшее авиационное училище гражданской авиации;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Ульяновское высшее военно-техническое училище;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Ульяновское высшее военное инженерное училище связи им. Г.К. Орджоникидзе;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Ульяновский государственный университет;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Технологический институт (Ульяновск);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Национальный исследовательский Томский государственный университет;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Национальный исследовательский Томский политехнический университет;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Томский государственный университет систем управления и радиоэлектроники.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490552" y="7020991"/>
            <a:ext cx="26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945" y="1332359"/>
            <a:ext cx="98650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0070C0"/>
                </a:solidFill>
              </a:rPr>
              <a:t>Цель </a:t>
            </a:r>
            <a:r>
              <a:rPr lang="ru-RU" sz="2400" b="1" u="sng" dirty="0" smtClean="0">
                <a:solidFill>
                  <a:srgbClr val="0070C0"/>
                </a:solidFill>
              </a:rPr>
              <a:t>Форума:</a:t>
            </a:r>
          </a:p>
          <a:p>
            <a:pPr algn="just"/>
            <a:r>
              <a:rPr lang="ru-RU" sz="2000" dirty="0" smtClean="0"/>
              <a:t>популяризовать инженерно-технические и рабочие </a:t>
            </a:r>
            <a:r>
              <a:rPr lang="ru-RU" sz="2000" dirty="0"/>
              <a:t>профессий среди школьной и студенческой молодежи РФ и РТ через формирование привлекательного образа </a:t>
            </a:r>
            <a:r>
              <a:rPr lang="ru-RU" sz="2000" dirty="0" smtClean="0"/>
              <a:t>инженера/рабочего, вовлечь </a:t>
            </a:r>
            <a:r>
              <a:rPr lang="ru-RU" sz="2000" dirty="0"/>
              <a:t>в эту деятельность </a:t>
            </a:r>
            <a:r>
              <a:rPr lang="ru-RU" sz="2000" dirty="0" smtClean="0"/>
              <a:t>учащихся средних и высших учебных заведений и создать условия </a:t>
            </a:r>
            <a:r>
              <a:rPr lang="ru-RU" sz="2000" dirty="0"/>
              <a:t>для формирования социально-успешной личности, адаптированной </a:t>
            </a:r>
            <a:r>
              <a:rPr lang="ru-RU" sz="2000" dirty="0" smtClean="0"/>
              <a:t>к профессиональной среде.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400" b="1" u="sng" dirty="0" smtClean="0">
                <a:solidFill>
                  <a:srgbClr val="0070C0"/>
                </a:solidFill>
              </a:rPr>
              <a:t>Задачи Форума:</a:t>
            </a:r>
            <a:endParaRPr lang="ru-RU" sz="2400" b="1" u="sng" dirty="0">
              <a:solidFill>
                <a:srgbClr val="0070C0"/>
              </a:solidFill>
            </a:endParaRPr>
          </a:p>
          <a:p>
            <a:r>
              <a:rPr lang="ru-RU" sz="2000" dirty="0" smtClean="0"/>
              <a:t>1. вовлечь учащихся в проблематику популяризации инженерно-технических и рабочих профессий;</a:t>
            </a:r>
            <a:endParaRPr lang="ru-RU" sz="2000" dirty="0"/>
          </a:p>
          <a:p>
            <a:r>
              <a:rPr lang="ru-RU" sz="2000" dirty="0" smtClean="0"/>
              <a:t>3.</a:t>
            </a:r>
            <a:r>
              <a:rPr lang="ru-RU" sz="2000" dirty="0"/>
              <a:t> </a:t>
            </a:r>
            <a:r>
              <a:rPr lang="ru-RU" sz="2000" dirty="0" smtClean="0"/>
              <a:t>разработать </a:t>
            </a:r>
            <a:r>
              <a:rPr lang="ru-RU" sz="2000" dirty="0"/>
              <a:t>силами </a:t>
            </a:r>
            <a:r>
              <a:rPr lang="ru-RU" sz="2000" dirty="0" smtClean="0"/>
              <a:t>учащихся современные форматы </a:t>
            </a:r>
            <a:r>
              <a:rPr lang="ru-RU" sz="2000" dirty="0"/>
              <a:t>профориентационной работы;</a:t>
            </a:r>
          </a:p>
          <a:p>
            <a:r>
              <a:rPr lang="ru-RU" sz="2000" dirty="0" smtClean="0"/>
              <a:t>5. исследовать ключевые характеристики </a:t>
            </a:r>
            <a:r>
              <a:rPr lang="ru-RU" sz="2000" dirty="0"/>
              <a:t>потенциальных инженеров (студентов-выпускников) для последующего формирования модели работы с ними;</a:t>
            </a:r>
          </a:p>
          <a:p>
            <a:r>
              <a:rPr lang="ru-RU" sz="2000" dirty="0" smtClean="0"/>
              <a:t>6. углубить и растиражировать полученный опыт </a:t>
            </a:r>
            <a:r>
              <a:rPr lang="ru-RU" sz="2000" dirty="0"/>
              <a:t>популяризации инженерных </a:t>
            </a:r>
            <a:r>
              <a:rPr lang="ru-RU" sz="2000" dirty="0" smtClean="0"/>
              <a:t>и рабочих профессий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90552" y="7020991"/>
            <a:ext cx="26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140" y="1188343"/>
            <a:ext cx="10081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УНИКАЛЬНОСТЬ</a:t>
            </a:r>
          </a:p>
          <a:p>
            <a:endParaRPr lang="ru-RU" dirty="0"/>
          </a:p>
          <a:p>
            <a:r>
              <a:rPr lang="ru-RU" b="1" u="sng" dirty="0" smtClean="0"/>
              <a:t>Участники Форума получат уникальную возможность:</a:t>
            </a:r>
          </a:p>
          <a:p>
            <a:endParaRPr lang="ru-RU" b="1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познакомиться с крупнейшим автопроизводителем через участие                         </a:t>
            </a:r>
            <a:r>
              <a:rPr lang="ru-RU" dirty="0" smtClean="0"/>
              <a:t>                  </a:t>
            </a:r>
            <a:r>
              <a:rPr lang="ru-RU" dirty="0"/>
              <a:t>в тренингах, презентациях, семинарах, панельных дискуссиях, круглых столах, экскурсиях, проводимых специалистами и руководителями ОАО «КАМАЗ»;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расширить кругозор и приобрести профессиональные знания и навыки, которые пригодятся как в обучении, так и в будущей работе;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завести новые полезные знакомства;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принять участие в борьбе за получение предложения о работе в будущем.</a:t>
            </a:r>
          </a:p>
          <a:p>
            <a:endParaRPr lang="ru-RU" b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86260" y="5131661"/>
            <a:ext cx="72368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Участие, проживание и питание на Форуме осуществляется на безвозмездной основе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u="sng" dirty="0">
                <a:solidFill>
                  <a:srgbClr val="FF0000"/>
                </a:solidFill>
              </a:rPr>
              <a:t>за счет </a:t>
            </a:r>
            <a:r>
              <a:rPr lang="ru-RU" b="1" u="sng" dirty="0" smtClean="0">
                <a:solidFill>
                  <a:srgbClr val="FF0000"/>
                </a:solidFill>
              </a:rPr>
              <a:t>Организатора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90552" y="7020991"/>
            <a:ext cx="26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140" y="1188343"/>
            <a:ext cx="100811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КОНКУРСНЫЙ ОТБОР УЧАСТНИКОВ</a:t>
            </a:r>
          </a:p>
          <a:p>
            <a:endParaRPr lang="ru-RU" dirty="0"/>
          </a:p>
          <a:p>
            <a:r>
              <a:rPr lang="ru-RU" b="1" u="sng" dirty="0" smtClean="0"/>
              <a:t>Критерии отбора: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Учащийся средних и высших учебных заведений РТ и РФ;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Успешно выполненное конкурсное задание.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42244" y="3052081"/>
            <a:ext cx="561662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Необходимо создать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фотожабу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мотиватор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или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демотиватор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который посвящён рабочим специальностям, инженерным профессиям и всему, что с ними связано.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 в участники должен выложить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свою работу в VK в альбом группы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комментариях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своей работе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должен написать ответы на три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вопроса:</a:t>
            </a:r>
          </a:p>
          <a:p>
            <a:pPr lvl="1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по твоему мнению может мотивировать молодёжь работать на машиностроительных предприятиях? </a:t>
            </a:r>
            <a:b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Как ты считаешь, почему молодёжь не идёт туда работать?</a:t>
            </a:r>
            <a:b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Почему именно ты должен стать участником этого </a:t>
            </a: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форума?</a:t>
            </a:r>
            <a:endParaRPr lang="ru-RU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4" y="1559945"/>
            <a:ext cx="1876367" cy="14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20" y="3234509"/>
            <a:ext cx="1876367" cy="16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68" y="5179133"/>
            <a:ext cx="23064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Управление персоналом\ПРОФОРИЕТАЦИЯ\Фото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2" y="5292799"/>
            <a:ext cx="19222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Управление персоналом\ПРОФОРИЕТАЦИЯ\Фото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08" y="5292799"/>
            <a:ext cx="2107320" cy="15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Управление персоналом\ПРОФОРИЕТАЦИЯ\Фото\Снимо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60" y="5486979"/>
            <a:ext cx="2446172" cy="12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8CB9-D418-4895-8A06-AC38AA2655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90552" y="7020991"/>
            <a:ext cx="26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853" y="1116335"/>
            <a:ext cx="10081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КОНТАКТЫ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Администратор Форума:</a:t>
            </a:r>
          </a:p>
          <a:p>
            <a:r>
              <a:rPr lang="ru-RU" dirty="0" smtClean="0"/>
              <a:t>Рутковская Анастасия Борисовна: т. 8(8552)45-20-21</a:t>
            </a:r>
            <a:r>
              <a:rPr lang="ru-RU" dirty="0"/>
              <a:t>, 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 err="1">
                <a:hlinkClick r:id="rId2"/>
              </a:rPr>
              <a:t>Rutkovskaya</a:t>
            </a:r>
            <a:r>
              <a:rPr lang="ru-RU" u="sng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kamaz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org</a:t>
            </a:r>
            <a:endParaRPr lang="ru-RU" dirty="0"/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Группа «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»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vk.com/prof14</a:t>
            </a:r>
            <a:endParaRPr lang="ru-RU" dirty="0" smtClean="0"/>
          </a:p>
          <a:p>
            <a:endParaRPr lang="ru-RU" dirty="0"/>
          </a:p>
          <a:p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336394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530</Words>
  <Application>Microsoft Office PowerPoint</Application>
  <PresentationFormat>Произвольный</PresentationFormat>
  <Paragraphs>101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Газизова Лилия Зуфаровна</dc:creator>
  <cp:lastModifiedBy>Окунева</cp:lastModifiedBy>
  <cp:revision>63</cp:revision>
  <cp:lastPrinted>2014-05-16T04:24:13Z</cp:lastPrinted>
  <dcterms:created xsi:type="dcterms:W3CDTF">2012-03-23T06:02:41Z</dcterms:created>
  <dcterms:modified xsi:type="dcterms:W3CDTF">2014-05-18T08:10:35Z</dcterms:modified>
</cp:coreProperties>
</file>